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4" r:id="rId5"/>
    <p:sldId id="291" r:id="rId6"/>
    <p:sldId id="288" r:id="rId7"/>
    <p:sldId id="289" r:id="rId8"/>
    <p:sldId id="290" r:id="rId9"/>
    <p:sldId id="283" r:id="rId10"/>
    <p:sldId id="286" r:id="rId11"/>
    <p:sldId id="256" r:id="rId12"/>
    <p:sldId id="284" r:id="rId13"/>
    <p:sldId id="287" r:id="rId14"/>
    <p:sldId id="285" r:id="rId15"/>
    <p:sldId id="29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55F4-DD90-B2F5-0E7C-000DAB300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5F25B-AB7D-6B8B-2F41-C84A30E74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6BC8-1BE2-3D56-02DE-AE695AE1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FA77-63C5-D80A-038C-042C2A68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E6DB-2889-26CF-60EA-C74C65EC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32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24E3-D5D8-1B42-F38A-FAAFFD13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F454D-FB2B-6D03-CA9D-C5DED9A16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9106-5153-E1BA-A8B4-0ABA372C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C51FD-4A94-9B60-BB97-AD2109C1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52514-ADFF-9AA6-0E04-E72328A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98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BFCAA-8BCC-280A-BA02-422581022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0CD11-4790-37AB-B518-9DFE30C98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0E5BC-B12C-2895-9F93-5EDE988D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6F81-A205-E62B-C898-E2C90192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62B4-7599-A338-645A-ED937B8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568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98BFB64-D964-49EE-953E-E81D73571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785480"/>
            <a:ext cx="4419600" cy="5287041"/>
          </a:xfrm>
          <a:custGeom>
            <a:avLst/>
            <a:gdLst>
              <a:gd name="connsiteX0" fmla="*/ 844743 w 4419600"/>
              <a:gd name="connsiteY0" fmla="*/ 1885911 h 5287041"/>
              <a:gd name="connsiteX1" fmla="*/ 844743 w 4419600"/>
              <a:gd name="connsiteY1" fmla="*/ 4692341 h 5287041"/>
              <a:gd name="connsiteX2" fmla="*/ 0 w 4419600"/>
              <a:gd name="connsiteY2" fmla="*/ 5132760 h 5287041"/>
              <a:gd name="connsiteX3" fmla="*/ 0 w 4419600"/>
              <a:gd name="connsiteY3" fmla="*/ 2326331 h 5287041"/>
              <a:gd name="connsiteX4" fmla="*/ 4419600 w 4419600"/>
              <a:gd name="connsiteY4" fmla="*/ 419061 h 5287041"/>
              <a:gd name="connsiteX5" fmla="*/ 4419600 w 4419600"/>
              <a:gd name="connsiteY5" fmla="*/ 3225491 h 5287041"/>
              <a:gd name="connsiteX6" fmla="*/ 3574857 w 4419600"/>
              <a:gd name="connsiteY6" fmla="*/ 3665910 h 5287041"/>
              <a:gd name="connsiteX7" fmla="*/ 3574857 w 4419600"/>
              <a:gd name="connsiteY7" fmla="*/ 859481 h 5287041"/>
              <a:gd name="connsiteX8" fmla="*/ 3501399 w 4419600"/>
              <a:gd name="connsiteY8" fmla="*/ 0 h 5287041"/>
              <a:gd name="connsiteX9" fmla="*/ 3501399 w 4419600"/>
              <a:gd name="connsiteY9" fmla="*/ 3952120 h 5287041"/>
              <a:gd name="connsiteX10" fmla="*/ 940961 w 4419600"/>
              <a:gd name="connsiteY10" fmla="*/ 5287041 h 5287041"/>
              <a:gd name="connsiteX11" fmla="*/ 918200 w 4419600"/>
              <a:gd name="connsiteY11" fmla="*/ 5287041 h 5287041"/>
              <a:gd name="connsiteX12" fmla="*/ 918200 w 4419600"/>
              <a:gd name="connsiteY12" fmla="*/ 1346788 h 528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19600" h="5287041">
                <a:moveTo>
                  <a:pt x="844743" y="1885911"/>
                </a:moveTo>
                <a:lnTo>
                  <a:pt x="844743" y="4692341"/>
                </a:lnTo>
                <a:lnTo>
                  <a:pt x="0" y="5132760"/>
                </a:lnTo>
                <a:lnTo>
                  <a:pt x="0" y="2326331"/>
                </a:lnTo>
                <a:close/>
                <a:moveTo>
                  <a:pt x="4419600" y="419061"/>
                </a:moveTo>
                <a:lnTo>
                  <a:pt x="4419600" y="3225491"/>
                </a:lnTo>
                <a:lnTo>
                  <a:pt x="3574857" y="3665910"/>
                </a:lnTo>
                <a:lnTo>
                  <a:pt x="3574857" y="859481"/>
                </a:lnTo>
                <a:close/>
                <a:moveTo>
                  <a:pt x="3501399" y="0"/>
                </a:moveTo>
                <a:lnTo>
                  <a:pt x="3501399" y="3952120"/>
                </a:lnTo>
                <a:lnTo>
                  <a:pt x="940961" y="5287041"/>
                </a:lnTo>
                <a:lnTo>
                  <a:pt x="918200" y="5287041"/>
                </a:lnTo>
                <a:lnTo>
                  <a:pt x="918200" y="134678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4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D60C164-9AE3-4EA3-9E4C-F7A5C97175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87347" y="402971"/>
            <a:ext cx="3261773" cy="3261773"/>
          </a:xfrm>
          <a:custGeom>
            <a:avLst/>
            <a:gdLst>
              <a:gd name="connsiteX0" fmla="*/ 1630886 w 3261773"/>
              <a:gd name="connsiteY0" fmla="*/ 0 h 3261773"/>
              <a:gd name="connsiteX1" fmla="*/ 1864932 w 3261773"/>
              <a:gd name="connsiteY1" fmla="*/ 96944 h 3261773"/>
              <a:gd name="connsiteX2" fmla="*/ 3164828 w 3261773"/>
              <a:gd name="connsiteY2" fmla="*/ 1396840 h 3261773"/>
              <a:gd name="connsiteX3" fmla="*/ 3164828 w 3261773"/>
              <a:gd name="connsiteY3" fmla="*/ 1864932 h 3261773"/>
              <a:gd name="connsiteX4" fmla="*/ 1864932 w 3261773"/>
              <a:gd name="connsiteY4" fmla="*/ 3164828 h 3261773"/>
              <a:gd name="connsiteX5" fmla="*/ 1396840 w 3261773"/>
              <a:gd name="connsiteY5" fmla="*/ 3164828 h 3261773"/>
              <a:gd name="connsiteX6" fmla="*/ 96945 w 3261773"/>
              <a:gd name="connsiteY6" fmla="*/ 1864932 h 3261773"/>
              <a:gd name="connsiteX7" fmla="*/ 96945 w 3261773"/>
              <a:gd name="connsiteY7" fmla="*/ 1396840 h 3261773"/>
              <a:gd name="connsiteX8" fmla="*/ 1396840 w 3261773"/>
              <a:gd name="connsiteY8" fmla="*/ 96944 h 3261773"/>
              <a:gd name="connsiteX9" fmla="*/ 1630886 w 3261773"/>
              <a:gd name="connsiteY9" fmla="*/ 0 h 326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1773" h="3261773">
                <a:moveTo>
                  <a:pt x="1630886" y="0"/>
                </a:moveTo>
                <a:cubicBezTo>
                  <a:pt x="1715594" y="0"/>
                  <a:pt x="1800302" y="32315"/>
                  <a:pt x="1864932" y="96944"/>
                </a:cubicBezTo>
                <a:lnTo>
                  <a:pt x="3164828" y="1396840"/>
                </a:lnTo>
                <a:cubicBezTo>
                  <a:pt x="3294088" y="1526100"/>
                  <a:pt x="3294088" y="1735672"/>
                  <a:pt x="3164828" y="1864932"/>
                </a:cubicBezTo>
                <a:lnTo>
                  <a:pt x="1864932" y="3164828"/>
                </a:lnTo>
                <a:cubicBezTo>
                  <a:pt x="1735672" y="3294088"/>
                  <a:pt x="1526100" y="3294088"/>
                  <a:pt x="1396840" y="3164828"/>
                </a:cubicBezTo>
                <a:lnTo>
                  <a:pt x="96945" y="1864932"/>
                </a:lnTo>
                <a:cubicBezTo>
                  <a:pt x="-32315" y="1735672"/>
                  <a:pt x="-32315" y="1526100"/>
                  <a:pt x="96945" y="1396840"/>
                </a:cubicBezTo>
                <a:lnTo>
                  <a:pt x="1396840" y="96944"/>
                </a:lnTo>
                <a:cubicBezTo>
                  <a:pt x="1461470" y="32315"/>
                  <a:pt x="1546178" y="0"/>
                  <a:pt x="1630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016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A07704-2058-4580-9FA3-43B02559B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6415088" cy="6415088"/>
          </a:xfrm>
          <a:custGeom>
            <a:avLst/>
            <a:gdLst>
              <a:gd name="connsiteX0" fmla="*/ 0 w 6415088"/>
              <a:gd name="connsiteY0" fmla="*/ 0 h 6415088"/>
              <a:gd name="connsiteX1" fmla="*/ 6415088 w 6415088"/>
              <a:gd name="connsiteY1" fmla="*/ 6415088 h 6415088"/>
              <a:gd name="connsiteX2" fmla="*/ 0 w 6415088"/>
              <a:gd name="connsiteY2" fmla="*/ 6415088 h 641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5088" h="6415088">
                <a:moveTo>
                  <a:pt x="0" y="0"/>
                </a:moveTo>
                <a:lnTo>
                  <a:pt x="6415088" y="6415088"/>
                </a:lnTo>
                <a:lnTo>
                  <a:pt x="0" y="641508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EFD009-7D51-4D76-B096-46AB49D68A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99086" y="3429000"/>
            <a:ext cx="3261773" cy="3261773"/>
          </a:xfrm>
          <a:custGeom>
            <a:avLst/>
            <a:gdLst>
              <a:gd name="connsiteX0" fmla="*/ 1630886 w 3261773"/>
              <a:gd name="connsiteY0" fmla="*/ 0 h 3261773"/>
              <a:gd name="connsiteX1" fmla="*/ 1864932 w 3261773"/>
              <a:gd name="connsiteY1" fmla="*/ 96944 h 3261773"/>
              <a:gd name="connsiteX2" fmla="*/ 3164828 w 3261773"/>
              <a:gd name="connsiteY2" fmla="*/ 1396840 h 3261773"/>
              <a:gd name="connsiteX3" fmla="*/ 3164828 w 3261773"/>
              <a:gd name="connsiteY3" fmla="*/ 1864932 h 3261773"/>
              <a:gd name="connsiteX4" fmla="*/ 1864932 w 3261773"/>
              <a:gd name="connsiteY4" fmla="*/ 3164828 h 3261773"/>
              <a:gd name="connsiteX5" fmla="*/ 1396840 w 3261773"/>
              <a:gd name="connsiteY5" fmla="*/ 3164828 h 3261773"/>
              <a:gd name="connsiteX6" fmla="*/ 96945 w 3261773"/>
              <a:gd name="connsiteY6" fmla="*/ 1864932 h 3261773"/>
              <a:gd name="connsiteX7" fmla="*/ 96945 w 3261773"/>
              <a:gd name="connsiteY7" fmla="*/ 1396840 h 3261773"/>
              <a:gd name="connsiteX8" fmla="*/ 1396840 w 3261773"/>
              <a:gd name="connsiteY8" fmla="*/ 96944 h 3261773"/>
              <a:gd name="connsiteX9" fmla="*/ 1630886 w 3261773"/>
              <a:gd name="connsiteY9" fmla="*/ 0 h 326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1773" h="3261773">
                <a:moveTo>
                  <a:pt x="1630886" y="0"/>
                </a:moveTo>
                <a:cubicBezTo>
                  <a:pt x="1715594" y="0"/>
                  <a:pt x="1800302" y="32315"/>
                  <a:pt x="1864932" y="96944"/>
                </a:cubicBezTo>
                <a:lnTo>
                  <a:pt x="3164828" y="1396840"/>
                </a:lnTo>
                <a:cubicBezTo>
                  <a:pt x="3294088" y="1526100"/>
                  <a:pt x="3294088" y="1735672"/>
                  <a:pt x="3164828" y="1864932"/>
                </a:cubicBezTo>
                <a:lnTo>
                  <a:pt x="1864932" y="3164828"/>
                </a:lnTo>
                <a:cubicBezTo>
                  <a:pt x="1735672" y="3294088"/>
                  <a:pt x="1526100" y="3294088"/>
                  <a:pt x="1396840" y="3164828"/>
                </a:cubicBezTo>
                <a:lnTo>
                  <a:pt x="96945" y="1864932"/>
                </a:lnTo>
                <a:cubicBezTo>
                  <a:pt x="-32315" y="1735672"/>
                  <a:pt x="-32315" y="1526100"/>
                  <a:pt x="96945" y="1396840"/>
                </a:cubicBezTo>
                <a:lnTo>
                  <a:pt x="1396840" y="96944"/>
                </a:lnTo>
                <a:cubicBezTo>
                  <a:pt x="1461470" y="32315"/>
                  <a:pt x="1546178" y="0"/>
                  <a:pt x="1630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016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9B0BF0A-3ADC-436D-81B4-27B141D7F4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88" y="2446084"/>
            <a:ext cx="3261773" cy="3261773"/>
          </a:xfrm>
          <a:custGeom>
            <a:avLst/>
            <a:gdLst>
              <a:gd name="connsiteX0" fmla="*/ 1630886 w 3261773"/>
              <a:gd name="connsiteY0" fmla="*/ 0 h 3261773"/>
              <a:gd name="connsiteX1" fmla="*/ 1864932 w 3261773"/>
              <a:gd name="connsiteY1" fmla="*/ 96944 h 3261773"/>
              <a:gd name="connsiteX2" fmla="*/ 3164828 w 3261773"/>
              <a:gd name="connsiteY2" fmla="*/ 1396840 h 3261773"/>
              <a:gd name="connsiteX3" fmla="*/ 3164828 w 3261773"/>
              <a:gd name="connsiteY3" fmla="*/ 1864932 h 3261773"/>
              <a:gd name="connsiteX4" fmla="*/ 1864932 w 3261773"/>
              <a:gd name="connsiteY4" fmla="*/ 3164828 h 3261773"/>
              <a:gd name="connsiteX5" fmla="*/ 1396840 w 3261773"/>
              <a:gd name="connsiteY5" fmla="*/ 3164828 h 3261773"/>
              <a:gd name="connsiteX6" fmla="*/ 96945 w 3261773"/>
              <a:gd name="connsiteY6" fmla="*/ 1864932 h 3261773"/>
              <a:gd name="connsiteX7" fmla="*/ 96945 w 3261773"/>
              <a:gd name="connsiteY7" fmla="*/ 1396840 h 3261773"/>
              <a:gd name="connsiteX8" fmla="*/ 1396840 w 3261773"/>
              <a:gd name="connsiteY8" fmla="*/ 96944 h 3261773"/>
              <a:gd name="connsiteX9" fmla="*/ 1630886 w 3261773"/>
              <a:gd name="connsiteY9" fmla="*/ 0 h 326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61773" h="3261773">
                <a:moveTo>
                  <a:pt x="1630886" y="0"/>
                </a:moveTo>
                <a:cubicBezTo>
                  <a:pt x="1715594" y="0"/>
                  <a:pt x="1800302" y="32315"/>
                  <a:pt x="1864932" y="96944"/>
                </a:cubicBezTo>
                <a:lnTo>
                  <a:pt x="3164828" y="1396840"/>
                </a:lnTo>
                <a:cubicBezTo>
                  <a:pt x="3294088" y="1526100"/>
                  <a:pt x="3294088" y="1735672"/>
                  <a:pt x="3164828" y="1864932"/>
                </a:cubicBezTo>
                <a:lnTo>
                  <a:pt x="1864932" y="3164828"/>
                </a:lnTo>
                <a:cubicBezTo>
                  <a:pt x="1735672" y="3294088"/>
                  <a:pt x="1526100" y="3294088"/>
                  <a:pt x="1396840" y="3164828"/>
                </a:cubicBezTo>
                <a:lnTo>
                  <a:pt x="96945" y="1864932"/>
                </a:lnTo>
                <a:cubicBezTo>
                  <a:pt x="-32315" y="1735672"/>
                  <a:pt x="-32315" y="1526100"/>
                  <a:pt x="96945" y="1396840"/>
                </a:cubicBezTo>
                <a:lnTo>
                  <a:pt x="1396840" y="96944"/>
                </a:lnTo>
                <a:cubicBezTo>
                  <a:pt x="1461470" y="32315"/>
                  <a:pt x="1546178" y="0"/>
                  <a:pt x="1630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1016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1929-0E21-11D3-5FFE-82605112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90343-A11A-CBF6-D1FF-24934911E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0CFA-D766-CF9A-3587-2353C63A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14C2-E770-C994-7237-6C656BCD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1A0C-D752-C118-AE05-A2052777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49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6B88-B902-0CD8-1895-E6827627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CDB49-9FCB-6699-F796-908DF0572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A21D5-BFC7-0EE7-8043-0D7D8C5F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F72F-F1DA-6ED2-9951-019B3EF2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F108-F4B5-07BA-5B3F-8618C329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07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2D2E-19D1-C526-434B-E47147E2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0055-1529-A4B0-C0B9-BEEB3461B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93583-0032-3F4D-129B-236363F54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761C-3AE3-E103-9BF2-76481CB4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D5A3B-B47F-3CEA-C227-0ADE24CB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66126-9605-44B9-E63C-CEAA9560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80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7A66-796C-98A1-671E-90303DE88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3E5F-12C2-0CE2-6AB7-D16AA035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7FE9-3578-4164-6949-4C26D470C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EC687-C8B8-1152-14C6-44AF87032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8238C-5D93-FE2F-1909-8AE2FEECC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6DB7C-5AFF-499F-142D-CB62AB37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989F6-00FA-D115-6C57-5D464ED4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25C94-C489-CFA9-CD76-F06938C7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E2C0-17C5-0E78-1769-50C42ADB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27C0-54BD-62FB-A0E1-D98377AC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E9088-8497-CCE9-A9EA-52CB40B0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65D5C-268A-0528-8686-7C9E0126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05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A9F754-48A9-685E-ED2E-4AF42C8D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FF771-392B-28A2-C2FB-F204933C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0751-34F4-C2F5-9A1F-895AB13C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6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2D06-95F1-39EE-4F21-DC40D578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6FAA-70A8-F05C-D771-BF360996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391DF-A8D5-E652-9A99-62F9AF2BA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64CF0-1999-75A0-A06A-A43B57A7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E410-FC53-39A3-74C2-254F6AFB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7306A-F892-6B61-EB6B-EE927A03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53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80B4-5DCA-ACFE-06D1-0E297D5E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5C9BC-A791-AC02-157F-D1DDA96CB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80371-F005-A783-26B4-A300FC2F0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BA1E9-ED62-B594-6D54-219595F1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656F8-A811-242B-076E-0335F910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FDA8-4808-FF92-EB31-541E7022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59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7BF87B-5C82-D456-210E-4B2E630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45D3C-3CC4-B3E1-F006-9197F8AFE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FFF28-BCA6-05E2-EA36-22ACE16A3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365C3-3C30-4860-85B0-C88CB37D9A4E}" type="datetimeFigureOut">
              <a:rPr lang="en-GB" smtClean="0"/>
              <a:t>08/01/2024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1BEE5-B102-D762-4696-FF59EDA71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6FF80-576D-6B1E-08BF-A597F2570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2D44-A6BB-464C-9919-C1D1B3D24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8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7B73E3-F8F3-B24E-EDD3-3F96ADAC252A}"/>
              </a:ext>
            </a:extLst>
          </p:cNvPr>
          <p:cNvSpPr txBox="1"/>
          <p:nvPr/>
        </p:nvSpPr>
        <p:spPr>
          <a:xfrm>
            <a:off x="980515" y="1868240"/>
            <a:ext cx="9938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00CCFF"/>
                </a:solidFill>
              </a:rPr>
              <a:t>AUTOMATED VEHICLE ENTRY AND EXIT </a:t>
            </a:r>
          </a:p>
          <a:p>
            <a:pPr algn="ctr"/>
            <a:r>
              <a:rPr lang="en-GB" sz="4000" b="1" dirty="0">
                <a:solidFill>
                  <a:srgbClr val="00CCFF"/>
                </a:solidFill>
              </a:rPr>
              <a:t>TRACKING SYSTEM</a:t>
            </a:r>
            <a:endParaRPr lang="en-IN" sz="1100" b="1" dirty="0">
              <a:solidFill>
                <a:srgbClr val="00CCFF"/>
              </a:solidFill>
            </a:endParaRPr>
          </a:p>
        </p:txBody>
      </p:sp>
      <p:pic>
        <p:nvPicPr>
          <p:cNvPr id="13" name="Google Shape;227;p39">
            <a:extLst>
              <a:ext uri="{FF2B5EF4-FFF2-40B4-BE49-F238E27FC236}">
                <a16:creationId xmlns:a16="http://schemas.microsoft.com/office/drawing/2014/main" id="{241E07C3-C96B-E6A4-D30A-1FBA3C7B4A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05124" y="503694"/>
            <a:ext cx="2293621" cy="83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DC6CB-1CE1-12C8-FC3A-BA6F6575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2504" y="3018242"/>
            <a:ext cx="5100091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3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0"/>
    </mc:Choice>
    <mc:Fallback>
      <p:transition spd="slow" advTm="326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C8DE02-E2B7-C438-7027-527DFDC585F1}"/>
              </a:ext>
            </a:extLst>
          </p:cNvPr>
          <p:cNvSpPr/>
          <p:nvPr/>
        </p:nvSpPr>
        <p:spPr>
          <a:xfrm>
            <a:off x="661952" y="1636113"/>
            <a:ext cx="7505205" cy="30757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6C300-5F98-071B-EB36-731C580D7354}"/>
              </a:ext>
            </a:extLst>
          </p:cNvPr>
          <p:cNvSpPr txBox="1"/>
          <p:nvPr/>
        </p:nvSpPr>
        <p:spPr>
          <a:xfrm>
            <a:off x="751606" y="1729370"/>
            <a:ext cx="7320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OCR</a:t>
            </a: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accessible and efficient Optical Character Recognition tool.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Recognizes text from images, with support for multiple languages.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 accurate in extracting readable content from diverse backgrounds.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 in the System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Extracts number plate information from the detected vehicles.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visual number plate data into digital text for processing and logging.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4AA968-9740-7F8F-FA7C-BEB5FB8186C4}"/>
              </a:ext>
            </a:extLst>
          </p:cNvPr>
          <p:cNvCxnSpPr>
            <a:cxnSpLocks/>
          </p:cNvCxnSpPr>
          <p:nvPr/>
        </p:nvCxnSpPr>
        <p:spPr>
          <a:xfrm>
            <a:off x="10227029" y="2231148"/>
            <a:ext cx="0" cy="1396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0F989C-EEA5-53B0-2E5B-91986278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964" y="1729370"/>
            <a:ext cx="1118130" cy="410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CCA6F-7B1D-7552-C5E9-E1B6BEB88361}"/>
              </a:ext>
            </a:extLst>
          </p:cNvPr>
          <p:cNvSpPr txBox="1"/>
          <p:nvPr/>
        </p:nvSpPr>
        <p:spPr>
          <a:xfrm>
            <a:off x="9667964" y="3801380"/>
            <a:ext cx="143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K L 22 R 5983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19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2"/>
    </mc:Choice>
    <mc:Fallback>
      <p:transition spd="slow" advTm="30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353E73-325E-79C1-6CAC-6F6FF34FCE61}"/>
              </a:ext>
            </a:extLst>
          </p:cNvPr>
          <p:cNvSpPr/>
          <p:nvPr/>
        </p:nvSpPr>
        <p:spPr>
          <a:xfrm>
            <a:off x="671371" y="2974106"/>
            <a:ext cx="1071364" cy="6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Graphic 5" descr="Security camera">
            <a:extLst>
              <a:ext uri="{FF2B5EF4-FFF2-40B4-BE49-F238E27FC236}">
                <a16:creationId xmlns:a16="http://schemas.microsoft.com/office/drawing/2014/main" id="{9529D3D5-D5EC-4F6E-8B64-6BB1558EA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349" y="3047846"/>
            <a:ext cx="493568" cy="493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C45DC-3562-1BBB-0D92-39B6472D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708" y="2437168"/>
            <a:ext cx="799552" cy="6821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424529-36BD-5B39-593B-F6EAECC61F4B}"/>
              </a:ext>
            </a:extLst>
          </p:cNvPr>
          <p:cNvCxnSpPr>
            <a:cxnSpLocks/>
          </p:cNvCxnSpPr>
          <p:nvPr/>
        </p:nvCxnSpPr>
        <p:spPr>
          <a:xfrm>
            <a:off x="1833787" y="3308353"/>
            <a:ext cx="11043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72E7CF-7337-4CE3-59D2-2E72680E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261" y="2688446"/>
            <a:ext cx="519548" cy="45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B3D64C-6C5E-C72C-873E-59C1A680F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661" y="2840846"/>
            <a:ext cx="519548" cy="45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A5DBA1-A405-5FA7-E803-85D5EBFAE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061" y="2993246"/>
            <a:ext cx="519548" cy="45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AE6522-D4EE-B3A6-28D7-EBDD7B9FF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461" y="3145646"/>
            <a:ext cx="519548" cy="45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4052B9-F197-D45D-54E3-DC42155F9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861" y="3298046"/>
            <a:ext cx="519548" cy="45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635BB29-4621-4864-BF8D-9A142791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9" y="2456815"/>
            <a:ext cx="799552" cy="6821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5AB40A-2A80-AAAA-145F-B13FEE903EC7}"/>
              </a:ext>
            </a:extLst>
          </p:cNvPr>
          <p:cNvCxnSpPr>
            <a:cxnSpLocks/>
          </p:cNvCxnSpPr>
          <p:nvPr/>
        </p:nvCxnSpPr>
        <p:spPr>
          <a:xfrm>
            <a:off x="4465349" y="2628274"/>
            <a:ext cx="79955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AD18E76-7D57-A079-0006-B69D53C0A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812" y="3130440"/>
            <a:ext cx="1118130" cy="41097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303AB3-1B05-8BB1-BA46-A4F108C68E36}"/>
              </a:ext>
            </a:extLst>
          </p:cNvPr>
          <p:cNvCxnSpPr>
            <a:cxnSpLocks/>
          </p:cNvCxnSpPr>
          <p:nvPr/>
        </p:nvCxnSpPr>
        <p:spPr>
          <a:xfrm>
            <a:off x="4312926" y="3308353"/>
            <a:ext cx="11043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0673E2-54BE-7589-B73B-6C5C90C64999}"/>
              </a:ext>
            </a:extLst>
          </p:cNvPr>
          <p:cNvCxnSpPr>
            <a:cxnSpLocks/>
          </p:cNvCxnSpPr>
          <p:nvPr/>
        </p:nvCxnSpPr>
        <p:spPr>
          <a:xfrm>
            <a:off x="6651343" y="3271508"/>
            <a:ext cx="11043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E32D049-EA2C-E313-CFA1-4C6818EC85B5}"/>
              </a:ext>
            </a:extLst>
          </p:cNvPr>
          <p:cNvCxnSpPr>
            <a:cxnSpLocks/>
          </p:cNvCxnSpPr>
          <p:nvPr/>
        </p:nvCxnSpPr>
        <p:spPr>
          <a:xfrm>
            <a:off x="9042242" y="3279424"/>
            <a:ext cx="11043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CE8320A-15DB-6930-9C7A-6FC7F896F275}"/>
              </a:ext>
            </a:extLst>
          </p:cNvPr>
          <p:cNvSpPr/>
          <p:nvPr/>
        </p:nvSpPr>
        <p:spPr>
          <a:xfrm>
            <a:off x="5529697" y="2997593"/>
            <a:ext cx="1071364" cy="6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1E26306-7F0D-CE00-93CD-EACB92EDAC78}"/>
              </a:ext>
            </a:extLst>
          </p:cNvPr>
          <p:cNvSpPr/>
          <p:nvPr/>
        </p:nvSpPr>
        <p:spPr>
          <a:xfrm>
            <a:off x="5445960" y="3169853"/>
            <a:ext cx="12798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 V8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889FF0-6360-FCE6-7026-7B965C659A9C}"/>
              </a:ext>
            </a:extLst>
          </p:cNvPr>
          <p:cNvSpPr/>
          <p:nvPr/>
        </p:nvSpPr>
        <p:spPr>
          <a:xfrm>
            <a:off x="10234676" y="2955365"/>
            <a:ext cx="1071364" cy="6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406E2B-67F8-EC39-9F97-A4AB680D15BF}"/>
              </a:ext>
            </a:extLst>
          </p:cNvPr>
          <p:cNvSpPr/>
          <p:nvPr/>
        </p:nvSpPr>
        <p:spPr>
          <a:xfrm>
            <a:off x="10146641" y="3130440"/>
            <a:ext cx="12798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OCR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B601095-7BE7-E81B-BA47-516346664DC6}"/>
              </a:ext>
            </a:extLst>
          </p:cNvPr>
          <p:cNvCxnSpPr>
            <a:cxnSpLocks/>
          </p:cNvCxnSpPr>
          <p:nvPr/>
        </p:nvCxnSpPr>
        <p:spPr>
          <a:xfrm>
            <a:off x="10740880" y="3983119"/>
            <a:ext cx="13685" cy="947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D20CE50-8B49-571A-97FA-F8F45B65F7E5}"/>
              </a:ext>
            </a:extLst>
          </p:cNvPr>
          <p:cNvSpPr txBox="1"/>
          <p:nvPr/>
        </p:nvSpPr>
        <p:spPr>
          <a:xfrm>
            <a:off x="10710895" y="3983119"/>
            <a:ext cx="11902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. , K L 22 |R 5983\ 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064888-E701-4DF9-7778-02D3E545F6D8}"/>
              </a:ext>
            </a:extLst>
          </p:cNvPr>
          <p:cNvCxnSpPr>
            <a:cxnSpLocks/>
          </p:cNvCxnSpPr>
          <p:nvPr/>
        </p:nvCxnSpPr>
        <p:spPr>
          <a:xfrm>
            <a:off x="11202200" y="4307843"/>
            <a:ext cx="0" cy="291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0C9CA1A-D9E1-4507-B679-08CC214FBE8E}"/>
              </a:ext>
            </a:extLst>
          </p:cNvPr>
          <p:cNvSpPr txBox="1"/>
          <p:nvPr/>
        </p:nvSpPr>
        <p:spPr>
          <a:xfrm>
            <a:off x="11202200" y="4299252"/>
            <a:ext cx="571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Regex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72AA03-8701-B9AF-116E-73C4EF0DBC16}"/>
              </a:ext>
            </a:extLst>
          </p:cNvPr>
          <p:cNvSpPr txBox="1"/>
          <p:nvPr/>
        </p:nvSpPr>
        <p:spPr>
          <a:xfrm>
            <a:off x="10831308" y="4671535"/>
            <a:ext cx="11902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K L 22 R 5983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BFF737-8206-482C-7AC5-B34FEAF43FDF}"/>
              </a:ext>
            </a:extLst>
          </p:cNvPr>
          <p:cNvSpPr/>
          <p:nvPr/>
        </p:nvSpPr>
        <p:spPr>
          <a:xfrm>
            <a:off x="10280454" y="5082252"/>
            <a:ext cx="1071364" cy="6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28659DE-C992-BF68-56AF-2A727720A378}"/>
              </a:ext>
            </a:extLst>
          </p:cNvPr>
          <p:cNvSpPr/>
          <p:nvPr/>
        </p:nvSpPr>
        <p:spPr>
          <a:xfrm>
            <a:off x="10176230" y="5159120"/>
            <a:ext cx="12798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Creating Dictionary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144ADEE-A020-9C11-0519-DCBF375EC230}"/>
              </a:ext>
            </a:extLst>
          </p:cNvPr>
          <p:cNvSpPr txBox="1"/>
          <p:nvPr/>
        </p:nvSpPr>
        <p:spPr>
          <a:xfrm>
            <a:off x="6905685" y="4888595"/>
            <a:ext cx="20587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700" b="1" dirty="0"/>
              <a:t>car_records = {</a:t>
            </a:r>
          </a:p>
          <a:p>
            <a:r>
              <a:rPr lang="en-GB" sz="700" b="1" dirty="0"/>
              <a:t>    "KL22R5983": {</a:t>
            </a:r>
          </a:p>
          <a:p>
            <a:r>
              <a:rPr lang="en-GB" sz="700" b="1" dirty="0"/>
              <a:t>        "Entry": &lt;entry_timestamp&gt;,</a:t>
            </a:r>
          </a:p>
          <a:p>
            <a:r>
              <a:rPr lang="en-GB" sz="700" b="1" dirty="0"/>
              <a:t>        "Exit": &lt;exit_timestamp&gt;,</a:t>
            </a:r>
          </a:p>
          <a:p>
            <a:r>
              <a:rPr lang="en-GB" sz="700" b="1" dirty="0"/>
              <a:t>        "OCR Confidence": &lt;entry_ocr_confidence&gt;,</a:t>
            </a:r>
          </a:p>
          <a:p>
            <a:r>
              <a:rPr lang="en-GB" sz="700" b="1" dirty="0"/>
              <a:t>        "Exit OCR Confidence": &lt;exit_ocr_confidence&gt;</a:t>
            </a:r>
          </a:p>
          <a:p>
            <a:r>
              <a:rPr lang="en-GB" sz="700" b="1" dirty="0"/>
              <a:t>    }</a:t>
            </a:r>
          </a:p>
          <a:p>
            <a:r>
              <a:rPr lang="en-GB" sz="700" b="1" dirty="0"/>
              <a:t>}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DD3E8F-791C-8541-EF69-8E28FECBD35D}"/>
              </a:ext>
            </a:extLst>
          </p:cNvPr>
          <p:cNvSpPr/>
          <p:nvPr/>
        </p:nvSpPr>
        <p:spPr>
          <a:xfrm>
            <a:off x="4082976" y="4925451"/>
            <a:ext cx="1381742" cy="893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3434ACC-A116-511C-51E6-648DA9921491}"/>
              </a:ext>
            </a:extLst>
          </p:cNvPr>
          <p:cNvSpPr/>
          <p:nvPr/>
        </p:nvSpPr>
        <p:spPr>
          <a:xfrm>
            <a:off x="4184906" y="5233618"/>
            <a:ext cx="12798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Storing In DB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ED1D765-1819-CA0A-E46E-7F12A7A1E026}"/>
              </a:ext>
            </a:extLst>
          </p:cNvPr>
          <p:cNvSpPr txBox="1"/>
          <p:nvPr/>
        </p:nvSpPr>
        <p:spPr>
          <a:xfrm>
            <a:off x="5434995" y="5052951"/>
            <a:ext cx="15906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One angle Exit Entry Logic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25C550-0C1F-8E9A-5C8A-3F68A318FA90}"/>
              </a:ext>
            </a:extLst>
          </p:cNvPr>
          <p:cNvSpPr txBox="1"/>
          <p:nvPr/>
        </p:nvSpPr>
        <p:spPr>
          <a:xfrm>
            <a:off x="519397" y="3769903"/>
            <a:ext cx="15906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Capturing Video ( input)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DEF135A-34A4-F66D-7696-969D2CD27523}"/>
              </a:ext>
            </a:extLst>
          </p:cNvPr>
          <p:cNvSpPr txBox="1"/>
          <p:nvPr/>
        </p:nvSpPr>
        <p:spPr>
          <a:xfrm>
            <a:off x="3466628" y="3756949"/>
            <a:ext cx="929366" cy="25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Frames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DF2480-6A5D-DBC4-F68F-839AFB8946B2}"/>
              </a:ext>
            </a:extLst>
          </p:cNvPr>
          <p:cNvSpPr txBox="1"/>
          <p:nvPr/>
        </p:nvSpPr>
        <p:spPr>
          <a:xfrm>
            <a:off x="4586014" y="3331436"/>
            <a:ext cx="929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Filtering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5C3F954-AC63-685E-884F-7C546292AC50}"/>
              </a:ext>
            </a:extLst>
          </p:cNvPr>
          <p:cNvSpPr txBox="1"/>
          <p:nvPr/>
        </p:nvSpPr>
        <p:spPr>
          <a:xfrm>
            <a:off x="5796406" y="3756949"/>
            <a:ext cx="929366" cy="25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Model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CEFC8D-4E33-C04F-2931-003F5928C239}"/>
              </a:ext>
            </a:extLst>
          </p:cNvPr>
          <p:cNvSpPr txBox="1"/>
          <p:nvPr/>
        </p:nvSpPr>
        <p:spPr>
          <a:xfrm>
            <a:off x="6624469" y="3030230"/>
            <a:ext cx="10713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Object Detection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041308-5A50-2C33-98A1-2ADC812486E0}"/>
              </a:ext>
            </a:extLst>
          </p:cNvPr>
          <p:cNvSpPr txBox="1"/>
          <p:nvPr/>
        </p:nvSpPr>
        <p:spPr>
          <a:xfrm>
            <a:off x="8951798" y="3030230"/>
            <a:ext cx="12491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&gt; = Confidence: 80%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D1755C-7025-E796-975F-7CA08B856F5A}"/>
              </a:ext>
            </a:extLst>
          </p:cNvPr>
          <p:cNvSpPr txBox="1"/>
          <p:nvPr/>
        </p:nvSpPr>
        <p:spPr>
          <a:xfrm>
            <a:off x="8005553" y="3765239"/>
            <a:ext cx="929366" cy="25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Object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5CDFBE7-DCEA-E2C8-9775-D3F7A3045CB8}"/>
              </a:ext>
            </a:extLst>
          </p:cNvPr>
          <p:cNvCxnSpPr>
            <a:cxnSpLocks/>
          </p:cNvCxnSpPr>
          <p:nvPr/>
        </p:nvCxnSpPr>
        <p:spPr>
          <a:xfrm flipH="1">
            <a:off x="9097437" y="5365649"/>
            <a:ext cx="1103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FA256E4-2FB4-CDFA-F8C8-44F727C2C627}"/>
              </a:ext>
            </a:extLst>
          </p:cNvPr>
          <p:cNvCxnSpPr>
            <a:cxnSpLocks/>
          </p:cNvCxnSpPr>
          <p:nvPr/>
        </p:nvCxnSpPr>
        <p:spPr>
          <a:xfrm flipH="1">
            <a:off x="5678564" y="5339687"/>
            <a:ext cx="1103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FFF440-2B96-51B9-6181-79759824C1C9}"/>
              </a:ext>
            </a:extLst>
          </p:cNvPr>
          <p:cNvSpPr txBox="1"/>
          <p:nvPr/>
        </p:nvSpPr>
        <p:spPr>
          <a:xfrm>
            <a:off x="9865916" y="3721262"/>
            <a:ext cx="19307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Model For Character Detection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E6CED3-A5F2-1669-0988-AAADB87CA678}"/>
              </a:ext>
            </a:extLst>
          </p:cNvPr>
          <p:cNvSpPr txBox="1"/>
          <p:nvPr/>
        </p:nvSpPr>
        <p:spPr>
          <a:xfrm>
            <a:off x="4335535" y="5873259"/>
            <a:ext cx="929366" cy="25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Output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A7FF61-0C94-3F57-A701-D2EB9AC18D41}"/>
              </a:ext>
            </a:extLst>
          </p:cNvPr>
          <p:cNvSpPr txBox="1"/>
          <p:nvPr/>
        </p:nvSpPr>
        <p:spPr>
          <a:xfrm>
            <a:off x="7325682" y="5866452"/>
            <a:ext cx="1359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Dictionary Structure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DB496E2-3276-A035-BCC8-EDCA139EEA6D}"/>
              </a:ext>
            </a:extLst>
          </p:cNvPr>
          <p:cNvSpPr txBox="1"/>
          <p:nvPr/>
        </p:nvSpPr>
        <p:spPr>
          <a:xfrm>
            <a:off x="1916720" y="3375097"/>
            <a:ext cx="9293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Frame Slicing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7B3874-70DE-D1ED-9DEF-575D65D5C150}"/>
              </a:ext>
            </a:extLst>
          </p:cNvPr>
          <p:cNvSpPr txBox="1"/>
          <p:nvPr/>
        </p:nvSpPr>
        <p:spPr>
          <a:xfrm>
            <a:off x="10176230" y="5791143"/>
            <a:ext cx="1359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Storage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5026C1F-2C44-4903-0336-AE81462E73B1}"/>
              </a:ext>
            </a:extLst>
          </p:cNvPr>
          <p:cNvSpPr txBox="1"/>
          <p:nvPr/>
        </p:nvSpPr>
        <p:spPr>
          <a:xfrm>
            <a:off x="9151582" y="5118202"/>
            <a:ext cx="11035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Filtering Repetition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6C8479A-2433-8045-2C52-551A934FF43F}"/>
              </a:ext>
            </a:extLst>
          </p:cNvPr>
          <p:cNvSpPr txBox="1"/>
          <p:nvPr/>
        </p:nvSpPr>
        <p:spPr>
          <a:xfrm>
            <a:off x="9537353" y="4296742"/>
            <a:ext cx="12491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&gt; = Confidence: 80%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50406-6784-4BE1-A4F6-CC5BB6DBB4F1}"/>
              </a:ext>
            </a:extLst>
          </p:cNvPr>
          <p:cNvSpPr txBox="1"/>
          <p:nvPr/>
        </p:nvSpPr>
        <p:spPr>
          <a:xfrm>
            <a:off x="2203526" y="636489"/>
            <a:ext cx="7736463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SYSTEM ARCHITECTURE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686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5701">
        <p159:morph option="byObject"/>
      </p:transition>
    </mc:Choice>
    <mc:Fallback>
      <p:transition spd="slow" advTm="155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6" grpId="0" animBg="1"/>
      <p:bldP spid="69" grpId="0"/>
      <p:bldP spid="70" grpId="0" animBg="1"/>
      <p:bldP spid="71" grpId="0"/>
      <p:bldP spid="75" grpId="0"/>
      <p:bldP spid="78" grpId="0"/>
      <p:bldP spid="79" grpId="0"/>
      <p:bldP spid="80" grpId="0" animBg="1"/>
      <p:bldP spid="86" grpId="0"/>
      <p:bldP spid="89" grpId="0" animBg="1"/>
      <p:bldP spid="94" grpId="0" animBg="1"/>
      <p:bldP spid="95" grpId="0"/>
      <p:bldP spid="97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15" grpId="0"/>
      <p:bldP spid="116" grpId="0"/>
      <p:bldP spid="117" grpId="0"/>
      <p:bldP spid="118" grpId="0"/>
      <p:bldP spid="119" grpId="0"/>
      <p:bldP spid="121" grpId="0"/>
      <p:bldP spid="1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359E75D-F826-4128-8538-D3379C947026}"/>
              </a:ext>
            </a:extLst>
          </p:cNvPr>
          <p:cNvGrpSpPr/>
          <p:nvPr/>
        </p:nvGrpSpPr>
        <p:grpSpPr>
          <a:xfrm>
            <a:off x="4775354" y="1631266"/>
            <a:ext cx="4058749" cy="2791705"/>
            <a:chOff x="5243024" y="1631266"/>
            <a:chExt cx="4058749" cy="27917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88E8D3-41E5-4892-AFDC-31917E9A79B1}"/>
                </a:ext>
              </a:extLst>
            </p:cNvPr>
            <p:cNvSpPr/>
            <p:nvPr/>
          </p:nvSpPr>
          <p:spPr>
            <a:xfrm>
              <a:off x="5736895" y="3183131"/>
              <a:ext cx="1080000" cy="1080000"/>
            </a:xfrm>
            <a:prstGeom prst="ellipse">
              <a:avLst/>
            </a:prstGeom>
            <a:solidFill>
              <a:srgbClr val="FF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FEE1D5E-E032-4F7C-B562-1A1178AD9242}"/>
                </a:ext>
              </a:extLst>
            </p:cNvPr>
            <p:cNvGrpSpPr/>
            <p:nvPr/>
          </p:nvGrpSpPr>
          <p:grpSpPr>
            <a:xfrm>
              <a:off x="5243024" y="1741931"/>
              <a:ext cx="1719422" cy="2681040"/>
              <a:chOff x="1201578" y="1447800"/>
              <a:chExt cx="1719422" cy="2681040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6278B976-8EC2-45D1-900B-C5423A0F7F9A}"/>
                  </a:ext>
                </a:extLst>
              </p:cNvPr>
              <p:cNvSpPr/>
              <p:nvPr/>
            </p:nvSpPr>
            <p:spPr>
              <a:xfrm>
                <a:off x="1549898" y="2757738"/>
                <a:ext cx="1371102" cy="1371102"/>
              </a:xfrm>
              <a:prstGeom prst="arc">
                <a:avLst>
                  <a:gd name="adj1" fmla="val 10843280"/>
                  <a:gd name="adj2" fmla="val 0"/>
                </a:avLst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DC8766-5855-494C-8AF0-C57A6D22E2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2060" y="3443289"/>
                <a:ext cx="307838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59B5A4D-2281-4779-9FDB-F652247DA6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2060" y="1528763"/>
                <a:ext cx="0" cy="1914527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2F83C12-38C4-414D-B218-FDB8381C9331}"/>
                  </a:ext>
                </a:extLst>
              </p:cNvPr>
              <p:cNvSpPr/>
              <p:nvPr/>
            </p:nvSpPr>
            <p:spPr>
              <a:xfrm>
                <a:off x="1201578" y="1447800"/>
                <a:ext cx="80963" cy="809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F88B5F-C8D9-4538-A3F6-F1B2A1285D4D}"/>
                </a:ext>
              </a:extLst>
            </p:cNvPr>
            <p:cNvGrpSpPr/>
            <p:nvPr/>
          </p:nvGrpSpPr>
          <p:grpSpPr>
            <a:xfrm>
              <a:off x="5428446" y="1631266"/>
              <a:ext cx="3873327" cy="1262015"/>
              <a:chOff x="1365323" y="1337135"/>
              <a:chExt cx="3873327" cy="126201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830754-9EED-4C5D-BE63-28279CF59983}"/>
                  </a:ext>
                </a:extLst>
              </p:cNvPr>
              <p:cNvSpPr txBox="1"/>
              <p:nvPr/>
            </p:nvSpPr>
            <p:spPr>
              <a:xfrm>
                <a:off x="1374302" y="1337135"/>
                <a:ext cx="3864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A8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Number Plate Extraction (Utilizing OpenCV)</a:t>
                </a:r>
              </a:p>
              <a:p>
                <a:endParaRPr lang="id-ID" sz="1200" b="1" dirty="0">
                  <a:solidFill>
                    <a:srgbClr val="FFA8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430F55-E8FD-4D0E-B3C3-6F090C27C620}"/>
                  </a:ext>
                </a:extLst>
              </p:cNvPr>
              <p:cNvSpPr txBox="1"/>
              <p:nvPr/>
            </p:nvSpPr>
            <p:spPr>
              <a:xfrm>
                <a:off x="1365323" y="1583487"/>
                <a:ext cx="38535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b="1" dirty="0"/>
                  <a:t>Role: </a:t>
                </a:r>
                <a:r>
                  <a:rPr lang="en-GB" sz="1200" dirty="0"/>
                  <a:t>Isolates the vehicle's number plate from the detected vehicle.</a:t>
                </a:r>
              </a:p>
              <a:p>
                <a:pPr algn="just"/>
                <a:r>
                  <a:rPr lang="en-GB" sz="1200" b="1" dirty="0"/>
                  <a:t>Description: </a:t>
                </a:r>
                <a:r>
                  <a:rPr lang="en-GB" sz="1200" dirty="0"/>
                  <a:t>Once a vehicle is detected, OpenCV processes the relevant portion of the video frame to extract the number plate area for further analysis.</a:t>
                </a:r>
              </a:p>
            </p:txBody>
          </p:sp>
        </p:grp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25CE74B-7CF4-49B0-89C2-439EE738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9428" y="3435045"/>
              <a:ext cx="540000" cy="5400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2DF4496-A0F2-4CE7-8B1E-7CFC00C2A8FC}"/>
              </a:ext>
            </a:extLst>
          </p:cNvPr>
          <p:cNvGrpSpPr/>
          <p:nvPr/>
        </p:nvGrpSpPr>
        <p:grpSpPr>
          <a:xfrm>
            <a:off x="8837835" y="1626683"/>
            <a:ext cx="3534369" cy="2796288"/>
            <a:chOff x="9305505" y="1626683"/>
            <a:chExt cx="3534369" cy="279628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41E663-D95E-4464-9A81-6B9CF9460FA9}"/>
                </a:ext>
              </a:extLst>
            </p:cNvPr>
            <p:cNvSpPr/>
            <p:nvPr/>
          </p:nvSpPr>
          <p:spPr>
            <a:xfrm>
              <a:off x="9799376" y="3205175"/>
              <a:ext cx="1080000" cy="1080000"/>
            </a:xfrm>
            <a:prstGeom prst="ellipse">
              <a:avLst/>
            </a:prstGeom>
            <a:solidFill>
              <a:srgbClr val="85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AE4A95F-208C-4140-941B-BBA7459E8B4B}"/>
                </a:ext>
              </a:extLst>
            </p:cNvPr>
            <p:cNvGrpSpPr/>
            <p:nvPr/>
          </p:nvGrpSpPr>
          <p:grpSpPr>
            <a:xfrm>
              <a:off x="9305505" y="1741931"/>
              <a:ext cx="1719422" cy="2681040"/>
              <a:chOff x="1201578" y="1447800"/>
              <a:chExt cx="1719422" cy="2681040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9C469390-18EB-4F0D-8F30-86F7C8260A38}"/>
                  </a:ext>
                </a:extLst>
              </p:cNvPr>
              <p:cNvSpPr/>
              <p:nvPr/>
            </p:nvSpPr>
            <p:spPr>
              <a:xfrm>
                <a:off x="1549898" y="2757738"/>
                <a:ext cx="1371102" cy="1371102"/>
              </a:xfrm>
              <a:prstGeom prst="arc">
                <a:avLst>
                  <a:gd name="adj1" fmla="val 10843280"/>
                  <a:gd name="adj2" fmla="val 0"/>
                </a:avLst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23BBC4-4CD9-42FF-BECA-5184A80D4D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2060" y="3443289"/>
                <a:ext cx="307838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7A50D4D-0CBE-443C-80FE-5429A2240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2060" y="1528763"/>
                <a:ext cx="0" cy="1914527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A4AF1E9-86E8-4972-9F7E-29782EE302B9}"/>
                  </a:ext>
                </a:extLst>
              </p:cNvPr>
              <p:cNvSpPr/>
              <p:nvPr/>
            </p:nvSpPr>
            <p:spPr>
              <a:xfrm>
                <a:off x="1201578" y="1447800"/>
                <a:ext cx="80963" cy="809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D68D58F-F841-4E32-9520-CAD981ECA0F1}"/>
                </a:ext>
              </a:extLst>
            </p:cNvPr>
            <p:cNvGrpSpPr/>
            <p:nvPr/>
          </p:nvGrpSpPr>
          <p:grpSpPr>
            <a:xfrm>
              <a:off x="9349720" y="1626683"/>
              <a:ext cx="3490154" cy="1427277"/>
              <a:chOff x="1224116" y="1332552"/>
              <a:chExt cx="3490154" cy="1427277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B774FA-321A-4A38-A61C-9AFBF7CF8BF1}"/>
                  </a:ext>
                </a:extLst>
              </p:cNvPr>
              <p:cNvSpPr txBox="1"/>
              <p:nvPr/>
            </p:nvSpPr>
            <p:spPr>
              <a:xfrm>
                <a:off x="1240148" y="1332552"/>
                <a:ext cx="34741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54A8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Processing and Logging</a:t>
                </a:r>
                <a:endParaRPr lang="id-ID" sz="1200" b="1" dirty="0">
                  <a:solidFill>
                    <a:srgbClr val="854A8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7E0E04-7656-465C-BD10-549EBD371AF2}"/>
                  </a:ext>
                </a:extLst>
              </p:cNvPr>
              <p:cNvSpPr txBox="1"/>
              <p:nvPr/>
            </p:nvSpPr>
            <p:spPr>
              <a:xfrm>
                <a:off x="1224116" y="1559500"/>
                <a:ext cx="2949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1200" b="1" i="0" dirty="0">
                    <a:effectLst/>
                    <a:latin typeface="Söhne"/>
                  </a:rPr>
                  <a:t>Role: </a:t>
                </a:r>
                <a:r>
                  <a:rPr lang="en-GB" sz="1200" i="0" dirty="0">
                    <a:effectLst/>
                    <a:latin typeface="Söhne"/>
                  </a:rPr>
                  <a:t>Organizes and stores the information.</a:t>
                </a:r>
              </a:p>
              <a:p>
                <a:pPr algn="l"/>
                <a:r>
                  <a:rPr lang="en-GB" sz="1200" b="1" i="0" dirty="0">
                    <a:effectLst/>
                    <a:latin typeface="Söhne"/>
                  </a:rPr>
                  <a:t>Description: </a:t>
                </a:r>
                <a:r>
                  <a:rPr lang="en-GB" sz="1200" i="0" dirty="0">
                    <a:effectLst/>
                    <a:latin typeface="Söhne"/>
                  </a:rPr>
                  <a:t>The system logs the recognized number plate data along with the corresponding timestamp of the vehicle’s entry or exit, creating a comprehensive record.</a:t>
                </a: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2D5586-5F4F-4E0E-AF07-8BC2C8067782}"/>
              </a:ext>
            </a:extLst>
          </p:cNvPr>
          <p:cNvGrpSpPr/>
          <p:nvPr/>
        </p:nvGrpSpPr>
        <p:grpSpPr>
          <a:xfrm>
            <a:off x="6806594" y="3051869"/>
            <a:ext cx="4977972" cy="2837823"/>
            <a:chOff x="7274264" y="3051869"/>
            <a:chExt cx="4977972" cy="283782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A301534-7395-4CA8-B3DB-85FDF65EE67C}"/>
                </a:ext>
              </a:extLst>
            </p:cNvPr>
            <p:cNvSpPr/>
            <p:nvPr/>
          </p:nvSpPr>
          <p:spPr>
            <a:xfrm>
              <a:off x="7770337" y="3213128"/>
              <a:ext cx="1080000" cy="1080000"/>
            </a:xfrm>
            <a:prstGeom prst="ellipse">
              <a:avLst/>
            </a:prstGeom>
            <a:solidFill>
              <a:srgbClr val="4B74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E6750D-3280-4EB8-A632-8A7645158033}"/>
                </a:ext>
              </a:extLst>
            </p:cNvPr>
            <p:cNvGrpSpPr/>
            <p:nvPr/>
          </p:nvGrpSpPr>
          <p:grpSpPr>
            <a:xfrm flipV="1">
              <a:off x="7274264" y="3051869"/>
              <a:ext cx="1719422" cy="2668276"/>
              <a:chOff x="1201578" y="1447800"/>
              <a:chExt cx="1719422" cy="2681040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C472C89D-3057-4EDE-A060-3B5539583642}"/>
                  </a:ext>
                </a:extLst>
              </p:cNvPr>
              <p:cNvSpPr/>
              <p:nvPr/>
            </p:nvSpPr>
            <p:spPr>
              <a:xfrm>
                <a:off x="1549898" y="2757738"/>
                <a:ext cx="1371102" cy="1371102"/>
              </a:xfrm>
              <a:prstGeom prst="arc">
                <a:avLst>
                  <a:gd name="adj1" fmla="val 10843280"/>
                  <a:gd name="adj2" fmla="val 0"/>
                </a:avLst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80F5B30-99C2-49DE-9748-D08283D7E8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2060" y="3443289"/>
                <a:ext cx="307838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54E204B-FC87-4B58-9871-E92FCFC110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2060" y="1528763"/>
                <a:ext cx="0" cy="1914527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4E0FDB7-04D8-4094-A1E3-F9D9A2A9C5FB}"/>
                  </a:ext>
                </a:extLst>
              </p:cNvPr>
              <p:cNvSpPr/>
              <p:nvPr/>
            </p:nvSpPr>
            <p:spPr>
              <a:xfrm>
                <a:off x="1201578" y="1447800"/>
                <a:ext cx="80963" cy="809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5BE305F-54D5-44B5-8F92-E95C5B19BA3D}"/>
                </a:ext>
              </a:extLst>
            </p:cNvPr>
            <p:cNvGrpSpPr/>
            <p:nvPr/>
          </p:nvGrpSpPr>
          <p:grpSpPr>
            <a:xfrm>
              <a:off x="7346516" y="4619086"/>
              <a:ext cx="4905720" cy="1270606"/>
              <a:chOff x="1252153" y="1553177"/>
              <a:chExt cx="4905720" cy="127060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85236C2-2067-4543-8EAB-A698EC4EEDE3}"/>
                  </a:ext>
                </a:extLst>
              </p:cNvPr>
              <p:cNvSpPr txBox="1"/>
              <p:nvPr/>
            </p:nvSpPr>
            <p:spPr>
              <a:xfrm>
                <a:off x="1252153" y="1553177"/>
                <a:ext cx="49057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4B74B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Optical Character Recognition (Easy OCR)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0C35AC4-9C27-49DF-906B-5E6587106018}"/>
                  </a:ext>
                </a:extLst>
              </p:cNvPr>
              <p:cNvSpPr txBox="1"/>
              <p:nvPr/>
            </p:nvSpPr>
            <p:spPr>
              <a:xfrm>
                <a:off x="1301345" y="1808120"/>
                <a:ext cx="31094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GB" sz="1200" b="1" i="0" dirty="0">
                    <a:effectLst/>
                    <a:latin typeface="Söhne"/>
                  </a:rPr>
                  <a:t>Role</a:t>
                </a:r>
                <a:r>
                  <a:rPr lang="en-GB" sz="1200" b="0" i="0" dirty="0">
                    <a:effectLst/>
                    <a:latin typeface="Söhne"/>
                  </a:rPr>
                  <a:t>: Translates visual information into text.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GB" sz="1200" b="1" i="0" dirty="0">
                    <a:effectLst/>
                    <a:latin typeface="Söhne"/>
                  </a:rPr>
                  <a:t>Description</a:t>
                </a:r>
                <a:r>
                  <a:rPr lang="en-GB" sz="1200" b="0" i="0" dirty="0">
                    <a:effectLst/>
                    <a:latin typeface="Söhne"/>
                  </a:rPr>
                  <a:t>: Easy OCR scans the extracted number plate images, recognizing and converting the alphanumeric characters into digital text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B7FA3E5-F17D-4ED2-AD9F-60FF00C5760E}"/>
              </a:ext>
            </a:extLst>
          </p:cNvPr>
          <p:cNvGrpSpPr/>
          <p:nvPr/>
        </p:nvGrpSpPr>
        <p:grpSpPr>
          <a:xfrm>
            <a:off x="2773254" y="3051869"/>
            <a:ext cx="3765985" cy="3022489"/>
            <a:chOff x="3240924" y="3051869"/>
            <a:chExt cx="3765985" cy="302248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47921E-5E31-4487-9E5A-D082DBFA6870}"/>
                </a:ext>
              </a:extLst>
            </p:cNvPr>
            <p:cNvSpPr/>
            <p:nvPr/>
          </p:nvSpPr>
          <p:spPr>
            <a:xfrm>
              <a:off x="3734795" y="3194155"/>
              <a:ext cx="1080000" cy="1080000"/>
            </a:xfrm>
            <a:prstGeom prst="ellipse">
              <a:avLst/>
            </a:prstGeom>
            <a:solidFill>
              <a:srgbClr val="60C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4C6DA0-E319-4B54-8B02-0710C15D53FC}"/>
                </a:ext>
              </a:extLst>
            </p:cNvPr>
            <p:cNvGrpSpPr/>
            <p:nvPr/>
          </p:nvGrpSpPr>
          <p:grpSpPr>
            <a:xfrm flipV="1">
              <a:off x="3240924" y="3051869"/>
              <a:ext cx="1719422" cy="2668276"/>
              <a:chOff x="1201578" y="1447800"/>
              <a:chExt cx="1719422" cy="2681040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9CAC719E-BF23-4CE8-8113-4FE676B81496}"/>
                  </a:ext>
                </a:extLst>
              </p:cNvPr>
              <p:cNvSpPr/>
              <p:nvPr/>
            </p:nvSpPr>
            <p:spPr>
              <a:xfrm>
                <a:off x="1549898" y="2757738"/>
                <a:ext cx="1371102" cy="1371102"/>
              </a:xfrm>
              <a:prstGeom prst="arc">
                <a:avLst>
                  <a:gd name="adj1" fmla="val 10843280"/>
                  <a:gd name="adj2" fmla="val 0"/>
                </a:avLst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6CEFE1-46F8-4154-946A-2EC7188D4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2060" y="3443289"/>
                <a:ext cx="307838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F2BA93-4075-4630-A1C8-88DBB9ECBA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2060" y="1528763"/>
                <a:ext cx="0" cy="1914527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B8166F8-E6F8-4930-9196-2F08AF1666A2}"/>
                  </a:ext>
                </a:extLst>
              </p:cNvPr>
              <p:cNvSpPr/>
              <p:nvPr/>
            </p:nvSpPr>
            <p:spPr>
              <a:xfrm>
                <a:off x="1201578" y="1447800"/>
                <a:ext cx="80963" cy="809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544EDC-3DD2-4E3A-AB61-E612DF50A799}"/>
                </a:ext>
              </a:extLst>
            </p:cNvPr>
            <p:cNvGrpSpPr/>
            <p:nvPr/>
          </p:nvGrpSpPr>
          <p:grpSpPr>
            <a:xfrm>
              <a:off x="3296769" y="4630529"/>
              <a:ext cx="3710140" cy="1443829"/>
              <a:chOff x="1301345" y="1564620"/>
              <a:chExt cx="3710140" cy="1443829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7EB0C5-B6A0-4497-AE18-4A1E055B2787}"/>
                  </a:ext>
                </a:extLst>
              </p:cNvPr>
              <p:cNvSpPr txBox="1"/>
              <p:nvPr/>
            </p:nvSpPr>
            <p:spPr>
              <a:xfrm>
                <a:off x="1301349" y="1564620"/>
                <a:ext cx="3710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0C9C4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Object Detection (Using YOLO)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428403-894F-4A2B-81B0-F5224D3B8B7A}"/>
                  </a:ext>
                </a:extLst>
              </p:cNvPr>
              <p:cNvSpPr txBox="1"/>
              <p:nvPr/>
            </p:nvSpPr>
            <p:spPr>
              <a:xfrm>
                <a:off x="1301345" y="1808120"/>
                <a:ext cx="30481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GB" sz="1200" b="1" i="0" dirty="0">
                    <a:effectLst/>
                    <a:latin typeface="Söhne"/>
                  </a:rPr>
                  <a:t>Role</a:t>
                </a:r>
                <a:r>
                  <a:rPr lang="en-GB" sz="1200" i="0" dirty="0">
                    <a:effectLst/>
                    <a:latin typeface="Söhne"/>
                  </a:rPr>
                  <a:t>: </a:t>
                </a:r>
                <a:r>
                  <a:rPr lang="en-GB" sz="1200" b="0" i="0" dirty="0">
                    <a:effectLst/>
                    <a:latin typeface="Söhne"/>
                  </a:rPr>
                  <a:t>Identifies vehicles numberplate in the video frames.</a:t>
                </a: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GB" sz="1200" b="1" i="0" dirty="0">
                    <a:effectLst/>
                    <a:latin typeface="Söhne"/>
                  </a:rPr>
                  <a:t>Description</a:t>
                </a:r>
                <a:r>
                  <a:rPr lang="en-GB" sz="1200" b="0" i="0" dirty="0">
                    <a:effectLst/>
                    <a:latin typeface="Söhne"/>
                  </a:rPr>
                  <a:t>: The YOLO model analyses the video feed in real-time, detecting vehicles numberplate by distinguishing them from other elements in the frame.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BA5D908-003B-4BE8-B630-5F4983E4B05E}"/>
              </a:ext>
            </a:extLst>
          </p:cNvPr>
          <p:cNvGrpSpPr/>
          <p:nvPr/>
        </p:nvGrpSpPr>
        <p:grpSpPr>
          <a:xfrm>
            <a:off x="742535" y="1610305"/>
            <a:ext cx="3710135" cy="2812666"/>
            <a:chOff x="1210205" y="1610305"/>
            <a:chExt cx="3596603" cy="28126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DABCB0-9FAA-4308-9433-F68E55CDB123}"/>
                </a:ext>
              </a:extLst>
            </p:cNvPr>
            <p:cNvSpPr/>
            <p:nvPr/>
          </p:nvSpPr>
          <p:spPr>
            <a:xfrm>
              <a:off x="1704076" y="3183131"/>
              <a:ext cx="1080000" cy="1080000"/>
            </a:xfrm>
            <a:prstGeom prst="ellipse">
              <a:avLst/>
            </a:prstGeom>
            <a:solidFill>
              <a:srgbClr val="677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09660C3-01B4-4386-BCAD-FB257ADE5039}"/>
                </a:ext>
              </a:extLst>
            </p:cNvPr>
            <p:cNvGrpSpPr/>
            <p:nvPr/>
          </p:nvGrpSpPr>
          <p:grpSpPr>
            <a:xfrm>
              <a:off x="1210205" y="1741931"/>
              <a:ext cx="1719422" cy="2681040"/>
              <a:chOff x="1201578" y="1447800"/>
              <a:chExt cx="1719422" cy="2681040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551961E2-D9ED-449A-AF38-B82535AAB33E}"/>
                  </a:ext>
                </a:extLst>
              </p:cNvPr>
              <p:cNvSpPr/>
              <p:nvPr/>
            </p:nvSpPr>
            <p:spPr>
              <a:xfrm>
                <a:off x="1549898" y="2757738"/>
                <a:ext cx="1371102" cy="1371102"/>
              </a:xfrm>
              <a:prstGeom prst="arc">
                <a:avLst>
                  <a:gd name="adj1" fmla="val 10843280"/>
                  <a:gd name="adj2" fmla="val 0"/>
                </a:avLst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331586D-932B-44D8-BB19-92F6B3C09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2060" y="3443289"/>
                <a:ext cx="307838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D1F43E-F2E7-4AC2-BF97-735BCB6D03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42060" y="1528763"/>
                <a:ext cx="0" cy="1914527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1B9980-9A9A-4D1F-988E-664450A39401}"/>
                  </a:ext>
                </a:extLst>
              </p:cNvPr>
              <p:cNvSpPr/>
              <p:nvPr/>
            </p:nvSpPr>
            <p:spPr>
              <a:xfrm>
                <a:off x="1201578" y="1447800"/>
                <a:ext cx="80963" cy="8096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3791B29-2C27-4AD1-9603-E1A9B28B0FB1}"/>
                </a:ext>
              </a:extLst>
            </p:cNvPr>
            <p:cNvGrpSpPr/>
            <p:nvPr/>
          </p:nvGrpSpPr>
          <p:grpSpPr>
            <a:xfrm>
              <a:off x="1382951" y="1610305"/>
              <a:ext cx="3423857" cy="1197117"/>
              <a:chOff x="1374324" y="1316174"/>
              <a:chExt cx="3423857" cy="119711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CBD54-C4E1-40B7-82E8-FFBD9DF05450}"/>
                  </a:ext>
                </a:extLst>
              </p:cNvPr>
              <p:cNvSpPr txBox="1"/>
              <p:nvPr/>
            </p:nvSpPr>
            <p:spPr>
              <a:xfrm>
                <a:off x="1374324" y="1316174"/>
                <a:ext cx="1627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7767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Video</a:t>
                </a:r>
                <a:r>
                  <a:rPr lang="en-US" b="1" dirty="0">
                    <a:solidFill>
                      <a:srgbClr val="67767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200" b="1" dirty="0">
                    <a:solidFill>
                      <a:srgbClr val="67767A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Input</a:t>
                </a:r>
                <a:endParaRPr lang="en-US" b="1" dirty="0">
                  <a:solidFill>
                    <a:srgbClr val="67767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FE7EFF0-5630-478E-9941-3CF9E053A003}"/>
                  </a:ext>
                </a:extLst>
              </p:cNvPr>
              <p:cNvSpPr txBox="1"/>
              <p:nvPr/>
            </p:nvSpPr>
            <p:spPr>
              <a:xfrm>
                <a:off x="1374324" y="1682294"/>
                <a:ext cx="3423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Role: </a:t>
                </a:r>
                <a:r>
                  <a:rPr lang="en-GB" sz="1200" dirty="0"/>
                  <a:t>The starting point of the system.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Description: </a:t>
                </a:r>
                <a:r>
                  <a:rPr lang="en-GB" sz="1200" dirty="0"/>
                  <a:t>Cameras installed at strategic locations capture live video footage of vehicles entering and exiting the premises.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5178A6-BD7F-A9D6-A0FC-C8B6C8CDC599}"/>
              </a:ext>
            </a:extLst>
          </p:cNvPr>
          <p:cNvSpPr txBox="1"/>
          <p:nvPr/>
        </p:nvSpPr>
        <p:spPr>
          <a:xfrm>
            <a:off x="2203526" y="636489"/>
            <a:ext cx="7736463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SYSTEM ARCHITECTURE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47D5294E-B249-F431-C324-FF714876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2634" y="3326272"/>
            <a:ext cx="815765" cy="815765"/>
          </a:xfrm>
          <a:prstGeom prst="rect">
            <a:avLst/>
          </a:prstGeom>
        </p:spPr>
      </p:pic>
      <p:pic>
        <p:nvPicPr>
          <p:cNvPr id="11" name="Graphic 10" descr="Taxi">
            <a:extLst>
              <a:ext uri="{FF2B5EF4-FFF2-40B4-BE49-F238E27FC236}">
                <a16:creationId xmlns:a16="http://schemas.microsoft.com/office/drawing/2014/main" id="{F39B83D6-1062-F314-23BB-978EE9DA5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713" y="3445114"/>
            <a:ext cx="600123" cy="600123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6BD6659B-118F-EAEF-2053-B6602DCE15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4162" y="3413601"/>
            <a:ext cx="582887" cy="582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975F7B-31DF-8A72-9E8E-760243289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863" y="3491438"/>
            <a:ext cx="904408" cy="463386"/>
          </a:xfrm>
          <a:prstGeom prst="rect">
            <a:avLst/>
          </a:prstGeom>
        </p:spPr>
      </p:pic>
      <p:pic>
        <p:nvPicPr>
          <p:cNvPr id="27" name="Graphic 26" descr="Line arrow Straight">
            <a:extLst>
              <a:ext uri="{FF2B5EF4-FFF2-40B4-BE49-F238E27FC236}">
                <a16:creationId xmlns:a16="http://schemas.microsoft.com/office/drawing/2014/main" id="{DF2C0A9F-3D04-048D-BC5E-D5A43782C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7722582" y="3622033"/>
            <a:ext cx="270588" cy="2705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0FB013-5B9E-51EF-7DCC-2639FCA725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8166" y="3433394"/>
            <a:ext cx="536494" cy="2743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AF10F9-D970-4311-77A6-C7768F4FEA34}"/>
              </a:ext>
            </a:extLst>
          </p:cNvPr>
          <p:cNvSpPr txBox="1"/>
          <p:nvPr/>
        </p:nvSpPr>
        <p:spPr>
          <a:xfrm>
            <a:off x="7463508" y="3848579"/>
            <a:ext cx="8791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chemeClr val="bg1"/>
                </a:solidFill>
              </a:rPr>
              <a:t>KA 41 ER 4547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23CBE25-78C0-EEE6-D1F2-2FB658373C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4734" y="3326272"/>
            <a:ext cx="767690" cy="790412"/>
          </a:xfrm>
          <a:prstGeom prst="ellipse">
            <a:avLst/>
          </a:prstGeom>
        </p:spPr>
      </p:pic>
      <p:pic>
        <p:nvPicPr>
          <p:cNvPr id="70" name="Graphic 69" descr="Bar chart">
            <a:extLst>
              <a:ext uri="{FF2B5EF4-FFF2-40B4-BE49-F238E27FC236}">
                <a16:creationId xmlns:a16="http://schemas.microsoft.com/office/drawing/2014/main" id="{4EDC3EC0-E6C2-6E08-A8C1-5986E74F70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27720" y="3485206"/>
            <a:ext cx="506518" cy="5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47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875">
        <p159:morph option="byObject"/>
      </p:transition>
    </mc:Choice>
    <mc:Fallback>
      <p:transition spd="slow" advTm="887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CBC6BE-6198-64CD-CA5B-9F49F890A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8" y="1922217"/>
            <a:ext cx="5198339" cy="3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AE62CB-F644-BAA2-067D-C72579B76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16" y="1922216"/>
            <a:ext cx="5243543" cy="3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EF81A-B268-B5B5-27AA-2520E91FE225}"/>
              </a:ext>
            </a:extLst>
          </p:cNvPr>
          <p:cNvSpPr txBox="1"/>
          <p:nvPr/>
        </p:nvSpPr>
        <p:spPr>
          <a:xfrm>
            <a:off x="2771339" y="747102"/>
            <a:ext cx="7736463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RESULT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98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59">
        <p159:morph option="byObject"/>
      </p:transition>
    </mc:Choice>
    <mc:Fallback>
      <p:transition spd="slow" advTm="1505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852919" y="894970"/>
            <a:ext cx="15632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Output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 flipV="1">
            <a:off x="968938" y="1481814"/>
            <a:ext cx="1358625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EF360-6C65-FA8A-730A-FB67F5D305D2}"/>
              </a:ext>
            </a:extLst>
          </p:cNvPr>
          <p:cNvSpPr txBox="1"/>
          <p:nvPr/>
        </p:nvSpPr>
        <p:spPr>
          <a:xfrm>
            <a:off x="1255414" y="1901661"/>
            <a:ext cx="6516367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Role: Final stage of the data flow.</a:t>
            </a:r>
          </a:p>
          <a:p>
            <a:pPr algn="l">
              <a:lnSpc>
                <a:spcPct val="20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The system compiles and presents the logged data, which includes the vehicle number plate information and time stamps, ready for access and analysis.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81FE2-754E-3C7A-B8C6-015CD4EE24DA}"/>
              </a:ext>
            </a:extLst>
          </p:cNvPr>
          <p:cNvSpPr/>
          <p:nvPr/>
        </p:nvSpPr>
        <p:spPr>
          <a:xfrm>
            <a:off x="968938" y="2248108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93EF2-E3E4-DD8C-E206-F12FF8EF9A0E}"/>
              </a:ext>
            </a:extLst>
          </p:cNvPr>
          <p:cNvSpPr/>
          <p:nvPr/>
        </p:nvSpPr>
        <p:spPr>
          <a:xfrm>
            <a:off x="986233" y="2894523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B3DAE-BC97-836C-56A2-D7936883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0" y="1763214"/>
            <a:ext cx="5731510" cy="8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8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17">
        <p159:morph option="byObject"/>
      </p:transition>
    </mc:Choice>
    <mc:Fallback>
      <p:transition spd="slow" advTm="161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852919" y="894970"/>
            <a:ext cx="26875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Future Scope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>
            <a:off x="968938" y="1527534"/>
            <a:ext cx="2482185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EF360-6C65-FA8A-730A-FB67F5D305D2}"/>
              </a:ext>
            </a:extLst>
          </p:cNvPr>
          <p:cNvSpPr txBox="1"/>
          <p:nvPr/>
        </p:nvSpPr>
        <p:spPr>
          <a:xfrm>
            <a:off x="1900173" y="1771049"/>
            <a:ext cx="9433962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plan to implement a system that alerts security officers when an unauthorized vehicle is detected. This involves integrating a Raspberry Pi microprocessor and utilizing a Pi Cam camera module to develop a compact, portable device.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81FE2-754E-3C7A-B8C6-015CD4EE24DA}"/>
              </a:ext>
            </a:extLst>
          </p:cNvPr>
          <p:cNvSpPr/>
          <p:nvPr/>
        </p:nvSpPr>
        <p:spPr>
          <a:xfrm>
            <a:off x="1604884" y="202524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A981CA-BB50-BBF5-B50B-79AE72359BF2}"/>
              </a:ext>
            </a:extLst>
          </p:cNvPr>
          <p:cNvSpPr/>
          <p:nvPr/>
        </p:nvSpPr>
        <p:spPr>
          <a:xfrm>
            <a:off x="1604885" y="3513077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714071-FFB5-F93F-154A-293A5FC5C9F9}"/>
              </a:ext>
            </a:extLst>
          </p:cNvPr>
          <p:cNvSpPr/>
          <p:nvPr/>
        </p:nvSpPr>
        <p:spPr>
          <a:xfrm>
            <a:off x="1604885" y="4362050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4FD75-A2D0-EEC2-8993-9882024B9C6A}"/>
              </a:ext>
            </a:extLst>
          </p:cNvPr>
          <p:cNvSpPr txBox="1"/>
          <p:nvPr/>
        </p:nvSpPr>
        <p:spPr>
          <a:xfrm>
            <a:off x="1900173" y="3310998"/>
            <a:ext cx="930122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aim to create a website interface that can easily identify the vehicle owner using API’s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07F32-F56D-9DC3-DBE5-E41D55DBC413}"/>
              </a:ext>
            </a:extLst>
          </p:cNvPr>
          <p:cNvSpPr txBox="1"/>
          <p:nvPr/>
        </p:nvSpPr>
        <p:spPr>
          <a:xfrm>
            <a:off x="2017126" y="4123548"/>
            <a:ext cx="937813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develop a centralized database to reduce amount of storage space and manage the storage of surveillance video recordings.</a:t>
            </a:r>
            <a:endParaRPr lang="en-GB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95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832">
        <p159:morph option="byObject"/>
      </p:transition>
    </mc:Choice>
    <mc:Fallback>
      <p:transition spd="slow" advTm="24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" grpId="0" animBg="1"/>
      <p:bldP spid="3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1CCF1B-C9B2-4513-AD29-17C0F35205BA}"/>
              </a:ext>
            </a:extLst>
          </p:cNvPr>
          <p:cNvSpPr/>
          <p:nvPr/>
        </p:nvSpPr>
        <p:spPr>
          <a:xfrm>
            <a:off x="4399061" y="2706826"/>
            <a:ext cx="1975546" cy="8078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9BCA6-87D6-4D44-A812-7D5015CD1CF7}"/>
              </a:ext>
            </a:extLst>
          </p:cNvPr>
          <p:cNvSpPr/>
          <p:nvPr/>
        </p:nvSpPr>
        <p:spPr>
          <a:xfrm>
            <a:off x="4399061" y="2721114"/>
            <a:ext cx="33938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300" dirty="0">
                <a:latin typeface="Century Gothic" panose="020B0502020202020204" pitchFamily="34" charset="0"/>
              </a:rPr>
              <a:t>THANK </a:t>
            </a:r>
            <a:r>
              <a:rPr lang="en-US" sz="4000" b="1" spc="300" dirty="0">
                <a:solidFill>
                  <a:srgbClr val="52C3CB"/>
                </a:solidFill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8ED118-C67C-4FDA-B24F-6A9E36CDE726}"/>
              </a:ext>
            </a:extLst>
          </p:cNvPr>
          <p:cNvSpPr/>
          <p:nvPr/>
        </p:nvSpPr>
        <p:spPr>
          <a:xfrm>
            <a:off x="4546374" y="3383281"/>
            <a:ext cx="1785369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54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90">
        <p:fade/>
      </p:transition>
    </mc:Choice>
    <mc:Fallback>
      <p:transition spd="med" advTm="6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9D13F6-CB65-E155-8D01-53B752E4A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0" b="18711"/>
          <a:stretch/>
        </p:blipFill>
        <p:spPr bwMode="auto">
          <a:xfrm>
            <a:off x="671602" y="1408696"/>
            <a:ext cx="5372100" cy="338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AB70D-D792-E074-60D6-AAEDD137AC69}"/>
              </a:ext>
            </a:extLst>
          </p:cNvPr>
          <p:cNvSpPr txBox="1"/>
          <p:nvPr/>
        </p:nvSpPr>
        <p:spPr>
          <a:xfrm>
            <a:off x="6302989" y="1324141"/>
            <a:ext cx="134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2">
                    <a:lumMod val="25000"/>
                  </a:schemeClr>
                </a:solidFill>
              </a:rPr>
              <a:t>Our</a:t>
            </a:r>
            <a:r>
              <a:rPr lang="en-GB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GB" sz="2000" b="1" dirty="0">
                <a:solidFill>
                  <a:schemeClr val="bg2">
                    <a:lumMod val="25000"/>
                  </a:schemeClr>
                </a:solidFill>
              </a:rPr>
              <a:t>team :</a:t>
            </a:r>
            <a:endParaRPr lang="en-IN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8E204-59CC-E2F8-4B5D-850EDF792A94}"/>
              </a:ext>
            </a:extLst>
          </p:cNvPr>
          <p:cNvSpPr txBox="1"/>
          <p:nvPr/>
        </p:nvSpPr>
        <p:spPr>
          <a:xfrm>
            <a:off x="7149584" y="1687252"/>
            <a:ext cx="6094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Athulraj  B C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Baby Sherin </a:t>
            </a:r>
          </a:p>
          <a:p>
            <a:r>
              <a:rPr lang="en-IN" sz="2000" dirty="0">
                <a:solidFill>
                  <a:schemeClr val="bg2">
                    <a:lumMod val="25000"/>
                  </a:schemeClr>
                </a:solidFill>
              </a:rPr>
              <a:t>Rafeek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3C313-5017-FA2E-6ABD-856D58165EAC}"/>
              </a:ext>
            </a:extLst>
          </p:cNvPr>
          <p:cNvSpPr txBox="1"/>
          <p:nvPr/>
        </p:nvSpPr>
        <p:spPr>
          <a:xfrm>
            <a:off x="7209654" y="3227488"/>
            <a:ext cx="336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School of Digital Sciences</a:t>
            </a:r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6E79C-ECF4-CAC4-7B4B-1F11805C7E30}"/>
              </a:ext>
            </a:extLst>
          </p:cNvPr>
          <p:cNvSpPr txBox="1"/>
          <p:nvPr/>
        </p:nvSpPr>
        <p:spPr>
          <a:xfrm>
            <a:off x="6302989" y="2955021"/>
            <a:ext cx="622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2">
                    <a:lumMod val="25000"/>
                  </a:schemeClr>
                </a:solidFill>
              </a:rPr>
              <a:t>Department : 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FCDBD-D931-818B-4B7F-3D2A704715DC}"/>
              </a:ext>
            </a:extLst>
          </p:cNvPr>
          <p:cNvSpPr txBox="1"/>
          <p:nvPr/>
        </p:nvSpPr>
        <p:spPr>
          <a:xfrm>
            <a:off x="6342309" y="3854028"/>
            <a:ext cx="622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2">
                    <a:lumMod val="25000"/>
                  </a:schemeClr>
                </a:solidFill>
              </a:rPr>
              <a:t>College : 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E8ADF-C34B-1A70-0771-B8F1B13CD02E}"/>
              </a:ext>
            </a:extLst>
          </p:cNvPr>
          <p:cNvSpPr txBox="1"/>
          <p:nvPr/>
        </p:nvSpPr>
        <p:spPr>
          <a:xfrm>
            <a:off x="7209653" y="4118688"/>
            <a:ext cx="46840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Kerala University of Digital Sciences, Innovation and Technology</a:t>
            </a:r>
          </a:p>
          <a:p>
            <a:r>
              <a:rPr lang="en-GB" sz="2000" dirty="0">
                <a:solidFill>
                  <a:schemeClr val="bg2">
                    <a:lumMod val="25000"/>
                  </a:schemeClr>
                </a:solidFill>
              </a:rPr>
              <a:t>Technocity Campus, Thiruvananthapuram, Kerala, India -695317</a:t>
            </a:r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69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18">
        <p159:morph option="byObject"/>
      </p:transition>
    </mc:Choice>
    <mc:Fallback>
      <p:transition spd="slow" advTm="181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E7E4868-8669-40CA-8BFF-C5943A8036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6" r="21986"/>
          <a:stretch/>
        </p:blipFill>
        <p:spPr>
          <a:xfrm>
            <a:off x="6745837" y="720165"/>
            <a:ext cx="4419600" cy="5287041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2F295A-08C0-433D-8BBF-972BDE0E3B46}"/>
              </a:ext>
            </a:extLst>
          </p:cNvPr>
          <p:cNvSpPr/>
          <p:nvPr/>
        </p:nvSpPr>
        <p:spPr>
          <a:xfrm>
            <a:off x="3809970" y="311809"/>
            <a:ext cx="35381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INTRODUCTION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Graphic 17" descr="Avocado outline">
            <a:extLst>
              <a:ext uri="{FF2B5EF4-FFF2-40B4-BE49-F238E27FC236}">
                <a16:creationId xmlns:a16="http://schemas.microsoft.com/office/drawing/2014/main" id="{789A3FDF-86C2-44D2-8200-4CCB12E53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139" y="3893909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1B40A-E002-D295-5961-CD3CE1324712}"/>
              </a:ext>
            </a:extLst>
          </p:cNvPr>
          <p:cNvSpPr txBox="1"/>
          <p:nvPr/>
        </p:nvSpPr>
        <p:spPr>
          <a:xfrm>
            <a:off x="396350" y="2268952"/>
            <a:ext cx="5916017" cy="305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 defTabSz="457200">
              <a:lnSpc>
                <a:spcPct val="150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</a:rPr>
              <a:t>In today's fast-paced world, institutions such as educational campuses, corporate parks, and residential complexes face increasing challenges in managing vehicle flow.</a:t>
            </a:r>
          </a:p>
          <a:p>
            <a:pPr indent="457200" algn="just" defTabSz="457200">
              <a:lnSpc>
                <a:spcPct val="150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</a:rPr>
              <a:t>The primary issue revolves around effectively tracking and recording the entry and exit of vehicles, crucial for security, traffic management, and resource allocation.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073680-C0FA-495D-F40C-B26CC8187D77}"/>
              </a:ext>
            </a:extLst>
          </p:cNvPr>
          <p:cNvSpPr/>
          <p:nvPr/>
        </p:nvSpPr>
        <p:spPr>
          <a:xfrm flipV="1">
            <a:off x="3922110" y="912421"/>
            <a:ext cx="3313868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5EC6C-FB7E-FC9E-121F-A9CEE2C27B73}"/>
              </a:ext>
            </a:extLst>
          </p:cNvPr>
          <p:cNvSpPr txBox="1"/>
          <p:nvPr/>
        </p:nvSpPr>
        <p:spPr>
          <a:xfrm>
            <a:off x="396350" y="1709932"/>
            <a:ext cx="6094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öhne"/>
              </a:rPr>
              <a:t>Context and Problem Statement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6639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031">
        <p159:morph option="byObject"/>
      </p:transition>
    </mc:Choice>
    <mc:Fallback>
      <p:transition spd="slow" advTm="3103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A83119-183A-11D2-D7F2-3B16DD49E977}"/>
              </a:ext>
            </a:extLst>
          </p:cNvPr>
          <p:cNvGrpSpPr/>
          <p:nvPr/>
        </p:nvGrpSpPr>
        <p:grpSpPr>
          <a:xfrm rot="10800000">
            <a:off x="1207280" y="1364879"/>
            <a:ext cx="4888720" cy="4554224"/>
            <a:chOff x="7066" y="1564088"/>
            <a:chExt cx="3052171" cy="227838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377A2F9D-98E9-3C6F-4830-1D0241FCA63C}"/>
                </a:ext>
              </a:extLst>
            </p:cNvPr>
            <p:cNvSpPr/>
            <p:nvPr/>
          </p:nvSpPr>
          <p:spPr>
            <a:xfrm>
              <a:off x="7066" y="1564088"/>
              <a:ext cx="3052171" cy="227838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AE391A3B-CF8F-71E0-B23D-C49F3575E2D8}"/>
                </a:ext>
              </a:extLst>
            </p:cNvPr>
            <p:cNvSpPr txBox="1"/>
            <p:nvPr/>
          </p:nvSpPr>
          <p:spPr>
            <a:xfrm>
              <a:off x="60451" y="1617473"/>
              <a:ext cx="2945401" cy="22249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91440" rIns="30480" bIns="3048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2400" kern="1200" dirty="0">
                <a:solidFill>
                  <a:schemeClr val="bg2">
                    <a:lumMod val="2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A5F410-7D85-D88C-82BF-D23FE71B388A}"/>
              </a:ext>
            </a:extLst>
          </p:cNvPr>
          <p:cNvGrpSpPr/>
          <p:nvPr/>
        </p:nvGrpSpPr>
        <p:grpSpPr>
          <a:xfrm>
            <a:off x="1226784" y="872529"/>
            <a:ext cx="4869216" cy="492351"/>
            <a:chOff x="7066" y="3842469"/>
            <a:chExt cx="3052171" cy="97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5AC0E8-1721-0848-7679-81FB3F11B29D}"/>
                </a:ext>
              </a:extLst>
            </p:cNvPr>
            <p:cNvSpPr/>
            <p:nvPr/>
          </p:nvSpPr>
          <p:spPr>
            <a:xfrm>
              <a:off x="7066" y="3842469"/>
              <a:ext cx="3052171" cy="979703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448A1D-6D9C-866A-E615-D34DD0133A6E}"/>
                </a:ext>
              </a:extLst>
            </p:cNvPr>
            <p:cNvSpPr txBox="1"/>
            <p:nvPr/>
          </p:nvSpPr>
          <p:spPr>
            <a:xfrm>
              <a:off x="7066" y="3842469"/>
              <a:ext cx="2149416" cy="979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6CA079-3685-DF5B-119B-C4C612AA277B}"/>
              </a:ext>
            </a:extLst>
          </p:cNvPr>
          <p:cNvGrpSpPr/>
          <p:nvPr/>
        </p:nvGrpSpPr>
        <p:grpSpPr>
          <a:xfrm rot="10800000">
            <a:off x="6300616" y="1364878"/>
            <a:ext cx="5122009" cy="4554226"/>
            <a:chOff x="7066" y="1564088"/>
            <a:chExt cx="3052171" cy="2278382"/>
          </a:xfrm>
          <a:solidFill>
            <a:schemeClr val="bg1"/>
          </a:solidFill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747F58AA-C999-8BFE-B77E-B4566C4E6BB8}"/>
                </a:ext>
              </a:extLst>
            </p:cNvPr>
            <p:cNvSpPr/>
            <p:nvPr/>
          </p:nvSpPr>
          <p:spPr>
            <a:xfrm>
              <a:off x="7066" y="1564088"/>
              <a:ext cx="3052171" cy="2278381"/>
            </a:xfrm>
            <a:prstGeom prst="round2SameRect">
              <a:avLst>
                <a:gd name="adj1" fmla="val 8000"/>
                <a:gd name="adj2" fmla="val 0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: Top Corners Rounded 4">
              <a:extLst>
                <a:ext uri="{FF2B5EF4-FFF2-40B4-BE49-F238E27FC236}">
                  <a16:creationId xmlns:a16="http://schemas.microsoft.com/office/drawing/2014/main" id="{93F92BE3-776F-74A2-AE5D-A839176A3698}"/>
                </a:ext>
              </a:extLst>
            </p:cNvPr>
            <p:cNvSpPr txBox="1"/>
            <p:nvPr/>
          </p:nvSpPr>
          <p:spPr>
            <a:xfrm>
              <a:off x="103369" y="1655130"/>
              <a:ext cx="2902484" cy="21873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91440" rIns="30480" bIns="30480" numCol="1" spcCol="1270" anchor="t" anchorCtr="0">
              <a:noAutofit/>
            </a:bodyPr>
            <a:lstStyle/>
            <a:p>
              <a:pPr marL="228600" lvl="1" indent="-22860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2400" kern="1200" dirty="0">
                <a:solidFill>
                  <a:schemeClr val="bg2">
                    <a:lumMod val="2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FE9EE-A4D3-869A-57DE-B08A03BA0C0E}"/>
              </a:ext>
            </a:extLst>
          </p:cNvPr>
          <p:cNvGrpSpPr/>
          <p:nvPr/>
        </p:nvGrpSpPr>
        <p:grpSpPr>
          <a:xfrm>
            <a:off x="6300615" y="872529"/>
            <a:ext cx="5122009" cy="492351"/>
            <a:chOff x="7066" y="3842469"/>
            <a:chExt cx="3052171" cy="979703"/>
          </a:xfrm>
          <a:solidFill>
            <a:schemeClr val="accent6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A73F60-E498-491C-7989-9BB523F0E67F}"/>
                </a:ext>
              </a:extLst>
            </p:cNvPr>
            <p:cNvSpPr/>
            <p:nvPr/>
          </p:nvSpPr>
          <p:spPr>
            <a:xfrm>
              <a:off x="7066" y="3842469"/>
              <a:ext cx="3052171" cy="979703"/>
            </a:xfrm>
            <a:prstGeom prst="rect">
              <a:avLst/>
            </a:prstGeom>
            <a:grp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6544F5-9368-BC18-D256-4689AC23F42F}"/>
                </a:ext>
              </a:extLst>
            </p:cNvPr>
            <p:cNvSpPr txBox="1"/>
            <p:nvPr/>
          </p:nvSpPr>
          <p:spPr>
            <a:xfrm>
              <a:off x="7066" y="3842469"/>
              <a:ext cx="2149416" cy="97970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800" kern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158DD3C-6631-9C2B-68E6-C2C1732429B1}"/>
              </a:ext>
            </a:extLst>
          </p:cNvPr>
          <p:cNvSpPr txBox="1"/>
          <p:nvPr/>
        </p:nvSpPr>
        <p:spPr>
          <a:xfrm>
            <a:off x="2306341" y="936213"/>
            <a:ext cx="432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Significance of Vehicle Tracking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Graphic 18" descr="Paperclip">
            <a:extLst>
              <a:ext uri="{FF2B5EF4-FFF2-40B4-BE49-F238E27FC236}">
                <a16:creationId xmlns:a16="http://schemas.microsoft.com/office/drawing/2014/main" id="{CAC32510-7F4E-0B53-69F4-17846BE9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648" y="933217"/>
            <a:ext cx="351732" cy="351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4646A8-8D31-061F-0472-BFFBCB671BBA}"/>
              </a:ext>
            </a:extLst>
          </p:cNvPr>
          <p:cNvSpPr txBox="1"/>
          <p:nvPr/>
        </p:nvSpPr>
        <p:spPr>
          <a:xfrm>
            <a:off x="7868627" y="938896"/>
            <a:ext cx="448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Technological Solution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5" name="Graphic 24" descr="Lightbulb">
            <a:extLst>
              <a:ext uri="{FF2B5EF4-FFF2-40B4-BE49-F238E27FC236}">
                <a16:creationId xmlns:a16="http://schemas.microsoft.com/office/drawing/2014/main" id="{E1B25722-BA34-1ACC-108E-585C5181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2392" y="973529"/>
            <a:ext cx="310377" cy="3103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A022A8-519A-7DE6-5C01-FF98E547C875}"/>
              </a:ext>
            </a:extLst>
          </p:cNvPr>
          <p:cNvSpPr txBox="1"/>
          <p:nvPr/>
        </p:nvSpPr>
        <p:spPr>
          <a:xfrm>
            <a:off x="1373444" y="1518911"/>
            <a:ext cx="42825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vehicle tracking is essential for: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security by monitoring and logging vehicle movements.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Streamlining traffic flow within the premises to avoid congestion.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Ensuring proper utilization of parking spaces and related infrastructure.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aids in emergency situations, allowing for quick identification of vehicle details.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68E53-CB77-CECE-E2C7-BF9DE0BE219A}"/>
              </a:ext>
            </a:extLst>
          </p:cNvPr>
          <p:cNvSpPr txBox="1"/>
          <p:nvPr/>
        </p:nvSpPr>
        <p:spPr>
          <a:xfrm>
            <a:off x="6343841" y="1495065"/>
            <a:ext cx="49829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an Automated Vehicle Entry and Exit Tracking System: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advanced deep learning model used for real-time object detection. Recognizes and locates vehicles number plate.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OCR</a:t>
            </a: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Optical Character Recognition tool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xtracts and interprets number plate information from detected number plates.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these technologies create a  automated system</a:t>
            </a:r>
          </a:p>
        </p:txBody>
      </p:sp>
    </p:spTree>
    <p:extLst>
      <p:ext uri="{BB962C8B-B14F-4D97-AF65-F5344CB8AC3E}">
        <p14:creationId xmlns:p14="http://schemas.microsoft.com/office/powerpoint/2010/main" val="262340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1887">
        <p159:morph option="byObject"/>
      </p:transition>
    </mc:Choice>
    <mc:Fallback>
      <p:transition spd="slow" advTm="8188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FAE5468-5832-45A7-8A08-2EEFF1CAB8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" r="6240"/>
          <a:stretch/>
        </p:blipFill>
        <p:spPr>
          <a:xfrm>
            <a:off x="2106996" y="882928"/>
            <a:ext cx="2140526" cy="2140526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4045655-16A2-47FC-A7B6-E4CD0047B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6" t="3153" r="2538" b="-3153"/>
          <a:stretch/>
        </p:blipFill>
        <p:spPr>
          <a:xfrm>
            <a:off x="649620" y="2265915"/>
            <a:ext cx="2140526" cy="2140526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EABB257-B93A-7B82-0AEA-A7D021CFC2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9" t="7490" r="3957" b="-7490"/>
          <a:stretch/>
        </p:blipFill>
        <p:spPr>
          <a:xfrm>
            <a:off x="2790146" y="2973471"/>
            <a:ext cx="2140526" cy="214052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48DAE4-A5A2-C3F6-8DF0-031D52326C5F}"/>
              </a:ext>
            </a:extLst>
          </p:cNvPr>
          <p:cNvSpPr/>
          <p:nvPr/>
        </p:nvSpPr>
        <p:spPr>
          <a:xfrm>
            <a:off x="5320792" y="882928"/>
            <a:ext cx="24343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OBJECTIVES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0697E5-FCA2-50ED-52E9-9BEA9F5C0C94}"/>
              </a:ext>
            </a:extLst>
          </p:cNvPr>
          <p:cNvSpPr/>
          <p:nvPr/>
        </p:nvSpPr>
        <p:spPr>
          <a:xfrm flipV="1">
            <a:off x="5436811" y="1469774"/>
            <a:ext cx="2202281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39111-FDF5-ACA8-B8E9-C40D8DABC674}"/>
              </a:ext>
            </a:extLst>
          </p:cNvPr>
          <p:cNvSpPr txBox="1"/>
          <p:nvPr/>
        </p:nvSpPr>
        <p:spPr>
          <a:xfrm>
            <a:off x="6353298" y="1996238"/>
            <a:ext cx="609711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Automating Vehicle Identification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E99DE-B935-FCFB-F28B-2366F4463CD1}"/>
              </a:ext>
            </a:extLst>
          </p:cNvPr>
          <p:cNvSpPr/>
          <p:nvPr/>
        </p:nvSpPr>
        <p:spPr>
          <a:xfrm>
            <a:off x="6072758" y="2259817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D3C8A0-8A02-6B50-4110-872C9B3C8859}"/>
              </a:ext>
            </a:extLst>
          </p:cNvPr>
          <p:cNvSpPr/>
          <p:nvPr/>
        </p:nvSpPr>
        <p:spPr>
          <a:xfrm>
            <a:off x="6072758" y="314373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48497C-82CA-F8EF-F367-F5D40064DF34}"/>
              </a:ext>
            </a:extLst>
          </p:cNvPr>
          <p:cNvSpPr/>
          <p:nvPr/>
        </p:nvSpPr>
        <p:spPr>
          <a:xfrm>
            <a:off x="6094477" y="4100907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DF8870-8B7F-F029-B3F5-C53688034669}"/>
              </a:ext>
            </a:extLst>
          </p:cNvPr>
          <p:cNvSpPr/>
          <p:nvPr/>
        </p:nvSpPr>
        <p:spPr>
          <a:xfrm>
            <a:off x="6094477" y="498482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03740-EA1E-C115-C81D-AA82DDBEC0E5}"/>
              </a:ext>
            </a:extLst>
          </p:cNvPr>
          <p:cNvSpPr txBox="1"/>
          <p:nvPr/>
        </p:nvSpPr>
        <p:spPr>
          <a:xfrm>
            <a:off x="6388581" y="2494901"/>
            <a:ext cx="6223818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GB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Entry and Exit Tracking</a:t>
            </a:r>
          </a:p>
          <a:p>
            <a:pPr algn="l">
              <a:lnSpc>
                <a:spcPct val="150000"/>
              </a:lnSpc>
            </a:pPr>
            <a:endParaRPr lang="en-GB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E97AC9-56A1-807F-34E0-90682D84537B}"/>
              </a:ext>
            </a:extLst>
          </p:cNvPr>
          <p:cNvSpPr txBox="1"/>
          <p:nvPr/>
        </p:nvSpPr>
        <p:spPr>
          <a:xfrm>
            <a:off x="6388581" y="3890594"/>
            <a:ext cx="630493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Security and Operational Efficiency</a:t>
            </a:r>
          </a:p>
          <a:p>
            <a:pPr algn="l">
              <a:lnSpc>
                <a:spcPct val="150000"/>
              </a:lnSpc>
            </a:pPr>
            <a:endParaRPr lang="en-GB" sz="1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90403-E92F-186C-1C39-4B3021B492B3}"/>
              </a:ext>
            </a:extLst>
          </p:cNvPr>
          <p:cNvSpPr txBox="1"/>
          <p:nvPr/>
        </p:nvSpPr>
        <p:spPr>
          <a:xfrm>
            <a:off x="6388581" y="4755784"/>
            <a:ext cx="634549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in Institutional Settings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60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602">
        <p159:morph option="byObject"/>
      </p:transition>
    </mc:Choice>
    <mc:Fallback>
      <p:transition spd="slow" advTm="1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852919" y="894970"/>
            <a:ext cx="31045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Data Collection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 flipV="1">
            <a:off x="968938" y="1481815"/>
            <a:ext cx="2865643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EF360-6C65-FA8A-730A-FB67F5D305D2}"/>
              </a:ext>
            </a:extLst>
          </p:cNvPr>
          <p:cNvSpPr txBox="1"/>
          <p:nvPr/>
        </p:nvSpPr>
        <p:spPr>
          <a:xfrm>
            <a:off x="1037392" y="1911021"/>
            <a:ext cx="609711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comprises 609 training, 57 validation, and 30 test images of various vehicles.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81FE2-754E-3C7A-B8C6-015CD4EE24DA}"/>
              </a:ext>
            </a:extLst>
          </p:cNvPr>
          <p:cNvSpPr/>
          <p:nvPr/>
        </p:nvSpPr>
        <p:spPr>
          <a:xfrm>
            <a:off x="828668" y="2145562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93EF2-E3E4-DD8C-E206-F12FF8EF9A0E}"/>
              </a:ext>
            </a:extLst>
          </p:cNvPr>
          <p:cNvSpPr/>
          <p:nvPr/>
        </p:nvSpPr>
        <p:spPr>
          <a:xfrm>
            <a:off x="828668" y="3218471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A981CA-BB50-BBF5-B50B-79AE72359BF2}"/>
              </a:ext>
            </a:extLst>
          </p:cNvPr>
          <p:cNvSpPr/>
          <p:nvPr/>
        </p:nvSpPr>
        <p:spPr>
          <a:xfrm>
            <a:off x="850387" y="3986652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72ABA-7D15-5B30-7EE6-23F6CE550700}"/>
              </a:ext>
            </a:extLst>
          </p:cNvPr>
          <p:cNvSpPr txBox="1"/>
          <p:nvPr/>
        </p:nvSpPr>
        <p:spPr>
          <a:xfrm>
            <a:off x="1039734" y="3106463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Manually annotated bounding boxes for each image.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78E3E-D237-4A0D-A8C9-1ACBE8183716}"/>
              </a:ext>
            </a:extLst>
          </p:cNvPr>
          <p:cNvSpPr txBox="1"/>
          <p:nvPr/>
        </p:nvSpPr>
        <p:spPr>
          <a:xfrm>
            <a:off x="1039734" y="3874644"/>
            <a:ext cx="609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474E3-A4EB-F4D1-8E2B-5BC1E245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89" y="2490203"/>
            <a:ext cx="5419687" cy="3138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97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040">
        <p159:morph option="byObject"/>
      </p:transition>
    </mc:Choice>
    <mc:Fallback>
      <p:transition spd="slow" advTm="42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" grpId="0" animBg="1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852919" y="894970"/>
            <a:ext cx="38551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Data Preprocessing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>
            <a:off x="968938" y="1527534"/>
            <a:ext cx="3632559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EF360-6C65-FA8A-730A-FB67F5D305D2}"/>
              </a:ext>
            </a:extLst>
          </p:cNvPr>
          <p:cNvSpPr txBox="1"/>
          <p:nvPr/>
        </p:nvSpPr>
        <p:spPr>
          <a:xfrm>
            <a:off x="1885424" y="2008280"/>
            <a:ext cx="902838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Auto-orientation adjustment and resizing to 640x640 pixels are applied.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81FE2-754E-3C7A-B8C6-015CD4EE24DA}"/>
              </a:ext>
            </a:extLst>
          </p:cNvPr>
          <p:cNvSpPr/>
          <p:nvPr/>
        </p:nvSpPr>
        <p:spPr>
          <a:xfrm>
            <a:off x="1604885" y="227185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93EF2-E3E4-DD8C-E206-F12FF8EF9A0E}"/>
              </a:ext>
            </a:extLst>
          </p:cNvPr>
          <p:cNvSpPr/>
          <p:nvPr/>
        </p:nvSpPr>
        <p:spPr>
          <a:xfrm>
            <a:off x="1604885" y="3155781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A981CA-BB50-BBF5-B50B-79AE72359BF2}"/>
              </a:ext>
            </a:extLst>
          </p:cNvPr>
          <p:cNvSpPr/>
          <p:nvPr/>
        </p:nvSpPr>
        <p:spPr>
          <a:xfrm>
            <a:off x="1626604" y="4039703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714071-FFB5-F93F-154A-293A5FC5C9F9}"/>
              </a:ext>
            </a:extLst>
          </p:cNvPr>
          <p:cNvSpPr/>
          <p:nvPr/>
        </p:nvSpPr>
        <p:spPr>
          <a:xfrm>
            <a:off x="1626604" y="5330466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9D98A-AD32-4C1E-AD62-B5E49E9BB524}"/>
              </a:ext>
            </a:extLst>
          </p:cNvPr>
          <p:cNvSpPr txBox="1"/>
          <p:nvPr/>
        </p:nvSpPr>
        <p:spPr>
          <a:xfrm>
            <a:off x="1885424" y="3046841"/>
            <a:ext cx="908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Rotation augmentation (-15° to +15°) exposes the model to objects from diverse angles.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3EC8-3366-164B-DE4E-6EE411794188}"/>
              </a:ext>
            </a:extLst>
          </p:cNvPr>
          <p:cNvSpPr txBox="1"/>
          <p:nvPr/>
        </p:nvSpPr>
        <p:spPr>
          <a:xfrm>
            <a:off x="1808522" y="3956071"/>
            <a:ext cx="9791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Grayscale additions (5%), saturation (-46% to +46%), and brightness adjustments (-25% to +25%) introduce a wider range of </a:t>
            </a:r>
            <a:r>
              <a:rPr lang="en-GB" dirty="0" err="1"/>
              <a:t>color</a:t>
            </a:r>
            <a:r>
              <a:rPr lang="en-GB" dirty="0"/>
              <a:t> and lighting conditions. Enhances the model's ability to handle diverse colour representations.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D1A4A-3595-FBEC-501D-61E3D72DA333}"/>
              </a:ext>
            </a:extLst>
          </p:cNvPr>
          <p:cNvSpPr txBox="1"/>
          <p:nvPr/>
        </p:nvSpPr>
        <p:spPr>
          <a:xfrm>
            <a:off x="1808522" y="5224366"/>
            <a:ext cx="9850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Minimal blur (up to 1px) and noise within bounding boxes (up to 1% of pixels) are </a:t>
            </a:r>
            <a:r>
              <a:rPr lang="en-GB" dirty="0" err="1"/>
              <a:t>incorporated.Bounding</a:t>
            </a:r>
            <a:r>
              <a:rPr lang="en-GB" dirty="0"/>
              <a:t> box adjustments (90° rotations and upside-down orientations) enrich the dataset, aiding the model in identifying objects in various orientations.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90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354">
        <p159:morph option="byObject"/>
      </p:transition>
    </mc:Choice>
    <mc:Fallback>
      <p:transition spd="slow" advTm="563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" grpId="0" animBg="1"/>
      <p:bldP spid="3" grpId="0" animBg="1"/>
      <p:bldP spid="5" grpId="0"/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852919" y="894970"/>
            <a:ext cx="33638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Model Summary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>
            <a:off x="968938" y="1527534"/>
            <a:ext cx="3123739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EF360-6C65-FA8A-730A-FB67F5D305D2}"/>
              </a:ext>
            </a:extLst>
          </p:cNvPr>
          <p:cNvSpPr txBox="1"/>
          <p:nvPr/>
        </p:nvSpPr>
        <p:spPr>
          <a:xfrm>
            <a:off x="1885425" y="2008280"/>
            <a:ext cx="6097112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V8</a:t>
            </a:r>
            <a:endParaRPr lang="en-GB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GB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 = 150</a:t>
            </a:r>
          </a:p>
          <a:p>
            <a:pPr algn="l">
              <a:lnSpc>
                <a:spcPct val="150000"/>
              </a:lnSpc>
            </a:pPr>
            <a:endParaRPr lang="en-GB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mAP50 = 95%</a:t>
            </a:r>
          </a:p>
          <a:p>
            <a:pPr algn="l">
              <a:lnSpc>
                <a:spcPct val="150000"/>
              </a:lnSpc>
            </a:pPr>
            <a:endParaRPr lang="en-GB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mAP50-95 = 68.6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81FE2-754E-3C7A-B8C6-015CD4EE24DA}"/>
              </a:ext>
            </a:extLst>
          </p:cNvPr>
          <p:cNvSpPr/>
          <p:nvPr/>
        </p:nvSpPr>
        <p:spPr>
          <a:xfrm>
            <a:off x="1604885" y="227185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93EF2-E3E4-DD8C-E206-F12FF8EF9A0E}"/>
              </a:ext>
            </a:extLst>
          </p:cNvPr>
          <p:cNvSpPr/>
          <p:nvPr/>
        </p:nvSpPr>
        <p:spPr>
          <a:xfrm>
            <a:off x="1604885" y="3155781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A981CA-BB50-BBF5-B50B-79AE72359BF2}"/>
              </a:ext>
            </a:extLst>
          </p:cNvPr>
          <p:cNvSpPr/>
          <p:nvPr/>
        </p:nvSpPr>
        <p:spPr>
          <a:xfrm>
            <a:off x="1626604" y="4112949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714071-FFB5-F93F-154A-293A5FC5C9F9}"/>
              </a:ext>
            </a:extLst>
          </p:cNvPr>
          <p:cNvSpPr/>
          <p:nvPr/>
        </p:nvSpPr>
        <p:spPr>
          <a:xfrm>
            <a:off x="1626604" y="4996871"/>
            <a:ext cx="118551" cy="116739"/>
          </a:xfrm>
          <a:prstGeom prst="ellipse">
            <a:avLst/>
          </a:prstGeom>
          <a:solidFill>
            <a:srgbClr val="60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679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38">
        <p159:morph option="byObject"/>
      </p:transition>
    </mc:Choice>
    <mc:Fallback>
      <p:transition spd="slow" advTm="1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86A82E-7827-76B3-157C-53D54518782C}"/>
              </a:ext>
            </a:extLst>
          </p:cNvPr>
          <p:cNvSpPr/>
          <p:nvPr/>
        </p:nvSpPr>
        <p:spPr>
          <a:xfrm>
            <a:off x="3358637" y="179673"/>
            <a:ext cx="50114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600" b="1" i="0" dirty="0">
                <a:effectLst/>
                <a:latin typeface="Söhne"/>
              </a:rPr>
              <a:t>TECHNOLOGY OVERVIEW</a:t>
            </a:r>
          </a:p>
          <a:p>
            <a:endParaRPr lang="en-IN" sz="3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D793C8-6AC0-9300-7DDC-3B55C0FB1E06}"/>
              </a:ext>
            </a:extLst>
          </p:cNvPr>
          <p:cNvSpPr/>
          <p:nvPr/>
        </p:nvSpPr>
        <p:spPr>
          <a:xfrm>
            <a:off x="3494853" y="734118"/>
            <a:ext cx="4739004" cy="45719"/>
          </a:xfrm>
          <a:prstGeom prst="roundRect">
            <a:avLst/>
          </a:prstGeom>
          <a:solidFill>
            <a:srgbClr val="52C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43F7D7-805A-B70C-4247-0A396E996748}"/>
              </a:ext>
            </a:extLst>
          </p:cNvPr>
          <p:cNvSpPr/>
          <p:nvPr/>
        </p:nvSpPr>
        <p:spPr>
          <a:xfrm>
            <a:off x="376948" y="2054433"/>
            <a:ext cx="6540429" cy="28857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16C85-A62B-089A-8804-61FF1A3627C5}"/>
              </a:ext>
            </a:extLst>
          </p:cNvPr>
          <p:cNvSpPr txBox="1"/>
          <p:nvPr/>
        </p:nvSpPr>
        <p:spPr>
          <a:xfrm>
            <a:off x="411674" y="2151278"/>
            <a:ext cx="64344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</a:t>
            </a: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state-of-the-art, real-time object detection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Processes images in one pass, making it extremely fast.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objects and their classifications simultaneously.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Project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identifying vehicles numberplates in video feeds.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the system to </a:t>
            </a:r>
            <a:r>
              <a:rPr lang="en-GB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video frames quickly, crucial for real-time tracking.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8489B-DA1A-1C75-61BB-896C9EEF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3" t="6560" r="5266" b="21205"/>
          <a:stretch/>
        </p:blipFill>
        <p:spPr>
          <a:xfrm>
            <a:off x="8233857" y="1019301"/>
            <a:ext cx="3193026" cy="24246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24003-A963-8DB4-7F96-2A2256BA9AF7}"/>
              </a:ext>
            </a:extLst>
          </p:cNvPr>
          <p:cNvCxnSpPr>
            <a:cxnSpLocks/>
          </p:cNvCxnSpPr>
          <p:nvPr/>
        </p:nvCxnSpPr>
        <p:spPr>
          <a:xfrm>
            <a:off x="9747707" y="3543754"/>
            <a:ext cx="0" cy="1396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D376D1-660F-7193-3FC4-0C3EC6E3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642" y="5039952"/>
            <a:ext cx="1118130" cy="410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724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56">
        <p159:morph option="byObject"/>
      </p:transition>
    </mc:Choice>
    <mc:Fallback>
      <p:transition spd="slow" advTm="29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|4.4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9.9|4.1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7|9.4|1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3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5|0.6|4.9|0.9|0.5|0.6|13.3|1.7|1.8|2.8|7.2|6.7|5.9|5|0.5|11.9|0.5|19|0.7|3.2|9.9|0.5|3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9|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971</Words>
  <Application>Microsoft Office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Open Sans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Rafeek Rahim</dc:creator>
  <cp:lastModifiedBy>Rafeek Rahim</cp:lastModifiedBy>
  <cp:revision>4</cp:revision>
  <dcterms:created xsi:type="dcterms:W3CDTF">2024-01-05T06:10:02Z</dcterms:created>
  <dcterms:modified xsi:type="dcterms:W3CDTF">2024-01-08T09:51:36Z</dcterms:modified>
</cp:coreProperties>
</file>